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4"/>
  </p:sldMasterIdLst>
  <p:notesMasterIdLst>
    <p:notesMasterId r:id="rId37"/>
  </p:notesMasterIdLst>
  <p:sldIdLst>
    <p:sldId id="256" r:id="rId5"/>
    <p:sldId id="265" r:id="rId6"/>
    <p:sldId id="264" r:id="rId7"/>
    <p:sldId id="266" r:id="rId8"/>
    <p:sldId id="267" r:id="rId9"/>
    <p:sldId id="277" r:id="rId10"/>
    <p:sldId id="258" r:id="rId11"/>
    <p:sldId id="260" r:id="rId12"/>
    <p:sldId id="259" r:id="rId13"/>
    <p:sldId id="268" r:id="rId14"/>
    <p:sldId id="270" r:id="rId15"/>
    <p:sldId id="271" r:id="rId16"/>
    <p:sldId id="272" r:id="rId17"/>
    <p:sldId id="273" r:id="rId18"/>
    <p:sldId id="278" r:id="rId19"/>
    <p:sldId id="282" r:id="rId20"/>
    <p:sldId id="284" r:id="rId21"/>
    <p:sldId id="262" r:id="rId22"/>
    <p:sldId id="285" r:id="rId23"/>
    <p:sldId id="286" r:id="rId24"/>
    <p:sldId id="287" r:id="rId25"/>
    <p:sldId id="288" r:id="rId26"/>
    <p:sldId id="289" r:id="rId27"/>
    <p:sldId id="290" r:id="rId28"/>
    <p:sldId id="257" r:id="rId29"/>
    <p:sldId id="261" r:id="rId30"/>
    <p:sldId id="291" r:id="rId31"/>
    <p:sldId id="269" r:id="rId32"/>
    <p:sldId id="292" r:id="rId33"/>
    <p:sldId id="293" r:id="rId34"/>
    <p:sldId id="279"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48" d="100"/>
          <a:sy n="48" d="100"/>
        </p:scale>
        <p:origin x="62" y="10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35061-A522-4E95-8737-98B297B6FF5D}" type="datetimeFigureOut">
              <a:rPr lang="en-IN" smtClean="0"/>
              <a:t>17-08-2023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F8399-9630-4579-8978-E247908D8A35}" type="slidenum">
              <a:rPr lang="en-IN" smtClean="0"/>
              <a:t>‹#›</a:t>
            </a:fld>
            <a:endParaRPr lang="en-IN"/>
          </a:p>
        </p:txBody>
      </p:sp>
    </p:spTree>
    <p:extLst>
      <p:ext uri="{BB962C8B-B14F-4D97-AF65-F5344CB8AC3E}">
        <p14:creationId xmlns:p14="http://schemas.microsoft.com/office/powerpoint/2010/main" val="1492051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79F8399-9630-4579-8978-E247908D8A35}" type="slidenum">
              <a:rPr lang="en-IN" smtClean="0"/>
              <a:t>2</a:t>
            </a:fld>
            <a:endParaRPr lang="en-IN"/>
          </a:p>
        </p:txBody>
      </p:sp>
    </p:spTree>
    <p:extLst>
      <p:ext uri="{BB962C8B-B14F-4D97-AF65-F5344CB8AC3E}">
        <p14:creationId xmlns:p14="http://schemas.microsoft.com/office/powerpoint/2010/main" val="90205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9ACC-0AED-449C-80F2-83950C52CD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FB8DB9F-8EEA-4BEE-9065-C11B6136F5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55F773-9C99-425C-8B63-0259B12FE928}"/>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5" name="Footer Placeholder 4">
            <a:extLst>
              <a:ext uri="{FF2B5EF4-FFF2-40B4-BE49-F238E27FC236}">
                <a16:creationId xmlns:a16="http://schemas.microsoft.com/office/drawing/2014/main" id="{4507F641-118D-4871-B1DF-B486E2E7B5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A498E6-E98A-4D94-90E7-BA2757783748}"/>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4235322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23B5-092D-47FC-A79F-CD431869DF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95B053-5D0C-4B8B-BD31-8F92AECDFF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D9B324-7D10-483A-9E90-90EAD2EDFA86}"/>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5" name="Footer Placeholder 4">
            <a:extLst>
              <a:ext uri="{FF2B5EF4-FFF2-40B4-BE49-F238E27FC236}">
                <a16:creationId xmlns:a16="http://schemas.microsoft.com/office/drawing/2014/main" id="{D117CC4A-05FC-4596-98CE-5E61F7C601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8C574D-F7D7-4A72-9386-1CC1B8301322}"/>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186701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4556BA-6CBA-4286-AC32-4C245D56DA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F9BDF8-6BEF-48E7-8438-41040D5EF2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6CB8A5-2A99-4E6C-8672-F35BBE1A56F9}"/>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5" name="Footer Placeholder 4">
            <a:extLst>
              <a:ext uri="{FF2B5EF4-FFF2-40B4-BE49-F238E27FC236}">
                <a16:creationId xmlns:a16="http://schemas.microsoft.com/office/drawing/2014/main" id="{2CF1B5A3-7F68-4B9A-B227-3A2ED61170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F90C33-4C21-4231-84E7-1D41BCFBDBE2}"/>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351457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0905-4BFA-4DE3-831C-FF3EDFB5F6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EEACB4-D67B-411B-850F-BA264498C7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EB8BAF-B482-49D2-B196-85DD3FB14808}"/>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5" name="Footer Placeholder 4">
            <a:extLst>
              <a:ext uri="{FF2B5EF4-FFF2-40B4-BE49-F238E27FC236}">
                <a16:creationId xmlns:a16="http://schemas.microsoft.com/office/drawing/2014/main" id="{84B0C6F0-0A21-46BB-B369-CD599ED61C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925484-3B50-4859-A6E9-8A8E82AB4A08}"/>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2724334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7BDF-A07E-44C5-8F92-1D0FFDF6B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89D666-553C-4D3E-8A15-E40C6EED0E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DC7DAD-148D-4D14-A222-2156448A6CB7}"/>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5" name="Footer Placeholder 4">
            <a:extLst>
              <a:ext uri="{FF2B5EF4-FFF2-40B4-BE49-F238E27FC236}">
                <a16:creationId xmlns:a16="http://schemas.microsoft.com/office/drawing/2014/main" id="{073D7A30-983B-4C6F-B374-168056D79A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1DDE29-3DE0-47AE-AC67-61FA09D6CA98}"/>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260377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7ABF-DA97-4770-84B4-1F497B676D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D65ACB-F365-435D-A1F6-1308E21D04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A3677E-5238-4E9F-8F03-3813065B38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0C255D-42F2-473A-A9C1-9FD799FD0D3C}"/>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6" name="Footer Placeholder 5">
            <a:extLst>
              <a:ext uri="{FF2B5EF4-FFF2-40B4-BE49-F238E27FC236}">
                <a16:creationId xmlns:a16="http://schemas.microsoft.com/office/drawing/2014/main" id="{9DBB93DC-197A-4AB4-8F22-B62837420D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FA3C4D-4FEC-4FF2-8B73-4C2CABECDB5B}"/>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3850018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39E9-82BF-40E6-8484-4B9E5E2784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C0DE21-10BB-4FD9-9B3E-506686F27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E49424-37B0-455A-8C8C-9215C420B1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95C75A-2B63-4592-97E1-1C9429008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59CC1-CE5F-40AA-9B8F-D3327D7B74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2E50C7-450C-4DC8-821A-539A4B54CD49}"/>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8" name="Footer Placeholder 7">
            <a:extLst>
              <a:ext uri="{FF2B5EF4-FFF2-40B4-BE49-F238E27FC236}">
                <a16:creationId xmlns:a16="http://schemas.microsoft.com/office/drawing/2014/main" id="{1D5D6573-8045-4A26-8577-F9548C4CCA7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307726-6F29-4A19-9D86-FB738423D454}"/>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147120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F1FE-2039-436F-BE70-1BF474C1F5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F43527-3430-462F-968E-B40D3BBF1CF0}"/>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4" name="Footer Placeholder 3">
            <a:extLst>
              <a:ext uri="{FF2B5EF4-FFF2-40B4-BE49-F238E27FC236}">
                <a16:creationId xmlns:a16="http://schemas.microsoft.com/office/drawing/2014/main" id="{CD20B310-C7AA-41FA-A913-BEBD162676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B122F0-8283-4183-B5B5-F4AA15F36C92}"/>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72971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DCB3CE-F395-4A92-921B-DD00A7342433}"/>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3" name="Footer Placeholder 2">
            <a:extLst>
              <a:ext uri="{FF2B5EF4-FFF2-40B4-BE49-F238E27FC236}">
                <a16:creationId xmlns:a16="http://schemas.microsoft.com/office/drawing/2014/main" id="{39E58AC3-816B-4DBE-AD3C-08C245F1A5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6AAECC2-EBE5-49C5-8A12-223AAF71D756}"/>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127002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AFDF-358D-4729-BCB8-B7EA443C21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A229A6-ADEC-4014-AF2C-9B57CF9C2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1564D9-03CA-4ED3-BE86-C20452DAC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4C6E2C-51DB-4F00-AD17-CEA57A2F701C}"/>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6" name="Footer Placeholder 5">
            <a:extLst>
              <a:ext uri="{FF2B5EF4-FFF2-40B4-BE49-F238E27FC236}">
                <a16:creationId xmlns:a16="http://schemas.microsoft.com/office/drawing/2014/main" id="{55848BE6-5E2C-4F8C-B226-14E0A39FE6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CD0D9F-556E-44AB-8CF1-59F9B98B3384}"/>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41662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1549-ACA0-4D30-BDA5-977C85404D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A312813-5F06-4D0E-8FE1-9FCD917D51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1CF251-A609-4A7A-8531-2589711B7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73F5A6-BF3E-4FDA-A8CB-F1646AA28732}"/>
              </a:ext>
            </a:extLst>
          </p:cNvPr>
          <p:cNvSpPr>
            <a:spLocks noGrp="1"/>
          </p:cNvSpPr>
          <p:nvPr>
            <p:ph type="dt" sz="half" idx="10"/>
          </p:nvPr>
        </p:nvSpPr>
        <p:spPr/>
        <p:txBody>
          <a:bodyPr/>
          <a:lstStyle/>
          <a:p>
            <a:fld id="{E8116FFC-7FD9-418D-82A2-2F19C219A99E}" type="datetimeFigureOut">
              <a:rPr lang="en-IN" smtClean="0"/>
              <a:t>17-08-2023</a:t>
            </a:fld>
            <a:endParaRPr lang="en-IN"/>
          </a:p>
        </p:txBody>
      </p:sp>
      <p:sp>
        <p:nvSpPr>
          <p:cNvPr id="6" name="Footer Placeholder 5">
            <a:extLst>
              <a:ext uri="{FF2B5EF4-FFF2-40B4-BE49-F238E27FC236}">
                <a16:creationId xmlns:a16="http://schemas.microsoft.com/office/drawing/2014/main" id="{882D31E7-8D43-4EEF-9CCC-0F04E23CE8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2E0903-F5D3-44B1-8157-A736F2B908E7}"/>
              </a:ext>
            </a:extLst>
          </p:cNvPr>
          <p:cNvSpPr>
            <a:spLocks noGrp="1"/>
          </p:cNvSpPr>
          <p:nvPr>
            <p:ph type="sldNum" sz="quarter" idx="12"/>
          </p:nvPr>
        </p:nvSpPr>
        <p:spPr/>
        <p:txBody>
          <a:bodyPr/>
          <a:lstStyle/>
          <a:p>
            <a:fld id="{83A48E65-421F-4CA2-8BDE-8A95AD8FD182}" type="slidenum">
              <a:rPr lang="en-IN" smtClean="0"/>
              <a:t>‹#›</a:t>
            </a:fld>
            <a:endParaRPr lang="en-IN"/>
          </a:p>
        </p:txBody>
      </p:sp>
    </p:spTree>
    <p:extLst>
      <p:ext uri="{BB962C8B-B14F-4D97-AF65-F5344CB8AC3E}">
        <p14:creationId xmlns:p14="http://schemas.microsoft.com/office/powerpoint/2010/main" val="2496879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F93CE1-9A42-42D1-AC79-B59E3EA81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1075A5-B5C2-482F-B523-68056D5C8C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BE322C-0FA8-4BB3-BCA6-FB300CDBE6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16FFC-7FD9-418D-82A2-2F19C219A99E}" type="datetimeFigureOut">
              <a:rPr lang="en-IN" smtClean="0"/>
              <a:t>17-08-2023</a:t>
            </a:fld>
            <a:endParaRPr lang="en-IN"/>
          </a:p>
        </p:txBody>
      </p:sp>
      <p:sp>
        <p:nvSpPr>
          <p:cNvPr id="5" name="Footer Placeholder 4">
            <a:extLst>
              <a:ext uri="{FF2B5EF4-FFF2-40B4-BE49-F238E27FC236}">
                <a16:creationId xmlns:a16="http://schemas.microsoft.com/office/drawing/2014/main" id="{E23E814D-CCA0-4CC1-B687-8B8DB08989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9ED1BD-06CD-4FF6-9033-319C03C91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48E65-421F-4CA2-8BDE-8A95AD8FD182}" type="slidenum">
              <a:rPr lang="en-IN" smtClean="0"/>
              <a:t>‹#›</a:t>
            </a:fld>
            <a:endParaRPr lang="en-IN"/>
          </a:p>
        </p:txBody>
      </p:sp>
    </p:spTree>
    <p:extLst>
      <p:ext uri="{BB962C8B-B14F-4D97-AF65-F5344CB8AC3E}">
        <p14:creationId xmlns:p14="http://schemas.microsoft.com/office/powerpoint/2010/main" val="3273492201"/>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tandlogic.com/2017/09/azure-load-balancing-scale-vms/"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creative-commons-images.com/handwriting/i/idea.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esheninger.blogspot.com/2017/05/rise-of-edupreneur.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hyperlink" Target="http://www.thespruce.com/" TargetMode="External"/><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lectricaleasy.com/2018/09/what-to-do-when-your-rcd-or-circuit-breaker-trips.html"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iy.stackexchange.com/questions/95164/does-this-wiring-meet-the-nec-standards/95190"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ext, indoor, electronics, computer&#10;&#10;Description automatically generated">
            <a:extLst>
              <a:ext uri="{FF2B5EF4-FFF2-40B4-BE49-F238E27FC236}">
                <a16:creationId xmlns:a16="http://schemas.microsoft.com/office/drawing/2014/main" id="{97BE4AFE-C5D2-472F-B27D-9FEA99CA50E0}"/>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747"/>
          <a:stretch/>
        </p:blipFill>
        <p:spPr>
          <a:xfrm>
            <a:off x="20" y="1"/>
            <a:ext cx="12191980" cy="6857999"/>
          </a:xfrm>
          <a:prstGeom prst="rect">
            <a:avLst/>
          </a:prstGeom>
        </p:spPr>
      </p:pic>
      <p:sp>
        <p:nvSpPr>
          <p:cNvPr id="4" name="Title 3">
            <a:extLst>
              <a:ext uri="{FF2B5EF4-FFF2-40B4-BE49-F238E27FC236}">
                <a16:creationId xmlns:a16="http://schemas.microsoft.com/office/drawing/2014/main" id="{A5D00C77-F6B5-495A-9E08-99926531822C}"/>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Problem statement </a:t>
            </a:r>
          </a:p>
        </p:txBody>
      </p:sp>
      <p:sp>
        <p:nvSpPr>
          <p:cNvPr id="6" name="TextBox 5">
            <a:extLst>
              <a:ext uri="{FF2B5EF4-FFF2-40B4-BE49-F238E27FC236}">
                <a16:creationId xmlns:a16="http://schemas.microsoft.com/office/drawing/2014/main" id="{8A7DEA1B-24C2-481F-BD85-C6DCAEF34AF0}"/>
              </a:ext>
            </a:extLst>
          </p:cNvPr>
          <p:cNvSpPr txBox="1"/>
          <p:nvPr/>
        </p:nvSpPr>
        <p:spPr>
          <a:xfrm>
            <a:off x="5155379" y="1065862"/>
            <a:ext cx="5744685" cy="4726276"/>
          </a:xfrm>
          <a:prstGeom prst="rect">
            <a:avLst/>
          </a:prstGeom>
          <a:ln>
            <a:noFill/>
          </a:ln>
        </p:spPr>
        <p:txBody>
          <a:bodyPr vert="horz" lIns="91440" tIns="45720" rIns="91440" bIns="45720" rtlCol="0" anchor="ctr">
            <a:normAutofit/>
          </a:bodyPr>
          <a:lstStyle/>
          <a:p>
            <a:pPr indent="-228600">
              <a:lnSpc>
                <a:spcPct val="90000"/>
              </a:lnSpc>
              <a:spcAft>
                <a:spcPts val="600"/>
              </a:spcAft>
              <a:buFont typeface="Arial"/>
              <a:buChar char="•"/>
            </a:pPr>
            <a:r>
              <a:rPr lang="en-US" sz="2000" b="0" i="0" dirty="0">
                <a:solidFill>
                  <a:srgbClr val="FFFFFF"/>
                </a:solidFill>
                <a:effectLst/>
              </a:rPr>
              <a:t> Design a load balancer for the electrical appliances in your home that would allow the input voltage of 240 volts to be optimally utilized by various appliances ranging from a tube/LED lights (consume less power)to water pumps or air conditioners(consume much of the total power). The load balancer should be in position to tackle the situation wherein there is a real demand for input power for a certain device but there are other devices which simply over utilize the power.</a:t>
            </a:r>
            <a:r>
              <a:rPr lang="en-US" sz="2000" dirty="0">
                <a:solidFill>
                  <a:srgbClr val="FFFFFF"/>
                </a:solidFill>
              </a:rPr>
              <a:t> </a:t>
            </a:r>
            <a:endParaRPr lang="en-US" dirty="0">
              <a:cs typeface="Calibri" panose="020F0502020204030204"/>
            </a:endParaRPr>
          </a:p>
        </p:txBody>
      </p:sp>
    </p:spTree>
    <p:extLst>
      <p:ext uri="{BB962C8B-B14F-4D97-AF65-F5344CB8AC3E}">
        <p14:creationId xmlns:p14="http://schemas.microsoft.com/office/powerpoint/2010/main" val="263143326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8076-CB53-46CC-881B-7B5A28CF13CD}"/>
              </a:ext>
            </a:extLst>
          </p:cNvPr>
          <p:cNvSpPr>
            <a:spLocks noGrp="1"/>
          </p:cNvSpPr>
          <p:nvPr>
            <p:ph type="title"/>
          </p:nvPr>
        </p:nvSpPr>
        <p:spPr>
          <a:xfrm>
            <a:off x="162560" y="172066"/>
            <a:ext cx="11186160" cy="1223983"/>
          </a:xfrm>
        </p:spPr>
        <p:txBody>
          <a:bodyPr>
            <a:normAutofit/>
          </a:bodyPr>
          <a:lstStyle/>
          <a:p>
            <a:pPr>
              <a:lnSpc>
                <a:spcPct val="90000"/>
              </a:lnSpc>
            </a:pPr>
            <a:r>
              <a:rPr lang="en-IN" sz="3900" dirty="0"/>
              <a:t>   </a:t>
            </a:r>
            <a:r>
              <a:rPr lang="en-IN" sz="3900" b="1" dirty="0"/>
              <a:t>Pattern Recognition</a:t>
            </a:r>
            <a:r>
              <a:rPr lang="en-IN" sz="3900" b="1" dirty="0">
                <a:cs typeface="Calibri Light"/>
              </a:rPr>
              <a:t>[Server Load Balancing]</a:t>
            </a:r>
          </a:p>
        </p:txBody>
      </p:sp>
      <p:sp>
        <p:nvSpPr>
          <p:cNvPr id="4" name="Content Placeholder 3">
            <a:extLst>
              <a:ext uri="{FF2B5EF4-FFF2-40B4-BE49-F238E27FC236}">
                <a16:creationId xmlns:a16="http://schemas.microsoft.com/office/drawing/2014/main" id="{F7FA6477-EDB9-4B65-ABF6-3FAB94D68AD3}"/>
              </a:ext>
            </a:extLst>
          </p:cNvPr>
          <p:cNvSpPr>
            <a:spLocks noGrp="1"/>
          </p:cNvSpPr>
          <p:nvPr>
            <p:ph idx="1"/>
          </p:nvPr>
        </p:nvSpPr>
        <p:spPr>
          <a:xfrm>
            <a:off x="219455" y="1036320"/>
            <a:ext cx="7315200" cy="5496560"/>
          </a:xfrm>
        </p:spPr>
        <p:txBody>
          <a:bodyPr vert="horz" lIns="91440" tIns="45720" rIns="91440" bIns="45720" rtlCol="0">
            <a:normAutofit fontScale="92500"/>
          </a:bodyPr>
          <a:lstStyle/>
          <a:p>
            <a:pPr>
              <a:lnSpc>
                <a:spcPct val="90000"/>
              </a:lnSpc>
            </a:pPr>
            <a:r>
              <a:rPr lang="en-US"/>
              <a:t>The given problem is completely hardware oriented, we also found a similar problem load balancing in servers.</a:t>
            </a:r>
          </a:p>
          <a:p>
            <a:pPr>
              <a:lnSpc>
                <a:spcPct val="90000"/>
              </a:lnSpc>
            </a:pPr>
            <a:r>
              <a:rPr lang="en-US"/>
              <a:t>Server load balancer reduces traffic between client and servers by efficiently distributing the request from client to servers.</a:t>
            </a:r>
          </a:p>
          <a:p>
            <a:pPr>
              <a:lnSpc>
                <a:spcPct val="90000"/>
              </a:lnSpc>
            </a:pPr>
            <a:r>
              <a:rPr lang="en-US"/>
              <a:t>Reliability and availability to only servers which are available and then adding and removing servers with ease</a:t>
            </a:r>
          </a:p>
          <a:p>
            <a:pPr>
              <a:lnSpc>
                <a:spcPct val="90000"/>
              </a:lnSpc>
            </a:pPr>
            <a:r>
              <a:rPr lang="en-US"/>
              <a:t>The algorithms it follows are: </a:t>
            </a:r>
          </a:p>
          <a:p>
            <a:pPr marL="0" indent="0">
              <a:lnSpc>
                <a:spcPct val="90000"/>
              </a:lnSpc>
              <a:buNone/>
            </a:pPr>
            <a:r>
              <a:rPr lang="en-US"/>
              <a:t>                                                     1.Round robin</a:t>
            </a:r>
          </a:p>
          <a:p>
            <a:pPr marL="0" indent="0">
              <a:lnSpc>
                <a:spcPct val="90000"/>
              </a:lnSpc>
              <a:buNone/>
            </a:pPr>
            <a:r>
              <a:rPr lang="en-US"/>
              <a:t>                                                     2.Least connection </a:t>
            </a:r>
          </a:p>
          <a:p>
            <a:pPr marL="0" indent="0">
              <a:lnSpc>
                <a:spcPct val="90000"/>
              </a:lnSpc>
              <a:buNone/>
            </a:pPr>
            <a:r>
              <a:rPr lang="en-US"/>
              <a:t>                                                     3.Ip Hashing technique</a:t>
            </a:r>
          </a:p>
          <a:p>
            <a:pPr>
              <a:lnSpc>
                <a:spcPct val="90000"/>
              </a:lnSpc>
            </a:pPr>
            <a:endParaRPr lang="en-US" sz="1700"/>
          </a:p>
          <a:p>
            <a:pPr>
              <a:lnSpc>
                <a:spcPct val="90000"/>
              </a:lnSpc>
            </a:pPr>
            <a:endParaRPr lang="en-US" sz="1700"/>
          </a:p>
          <a:p>
            <a:pPr>
              <a:lnSpc>
                <a:spcPct val="90000"/>
              </a:lnSpc>
            </a:pPr>
            <a:endParaRPr lang="en-US" sz="1700"/>
          </a:p>
          <a:p>
            <a:pPr>
              <a:lnSpc>
                <a:spcPct val="90000"/>
              </a:lnSpc>
            </a:pPr>
            <a:endParaRPr lang="en-IN" sz="1700"/>
          </a:p>
        </p:txBody>
      </p:sp>
      <p:pic>
        <p:nvPicPr>
          <p:cNvPr id="6" name="Picture 5" descr="Diagram&#10;&#10;Description automatically generated">
            <a:extLst>
              <a:ext uri="{FF2B5EF4-FFF2-40B4-BE49-F238E27FC236}">
                <a16:creationId xmlns:a16="http://schemas.microsoft.com/office/drawing/2014/main" id="{A129C7A2-834A-47B4-85F6-8B0CD386F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655" y="2260303"/>
            <a:ext cx="4375061" cy="3328242"/>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61748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243E-1CB3-4244-BF32-823EA67479FE}"/>
              </a:ext>
            </a:extLst>
          </p:cNvPr>
          <p:cNvSpPr>
            <a:spLocks noGrp="1"/>
          </p:cNvSpPr>
          <p:nvPr>
            <p:ph type="title"/>
          </p:nvPr>
        </p:nvSpPr>
        <p:spPr>
          <a:xfrm>
            <a:off x="806195" y="804672"/>
            <a:ext cx="3521359" cy="5248656"/>
          </a:xfrm>
        </p:spPr>
        <p:txBody>
          <a:bodyPr anchor="ctr">
            <a:normAutofit/>
          </a:bodyPr>
          <a:lstStyle/>
          <a:p>
            <a:pPr algn="ctr"/>
            <a:r>
              <a:rPr lang="en-IN"/>
              <a:t>SIMILARITY FROM SERVER LOAD BALANCING</a:t>
            </a:r>
          </a:p>
        </p:txBody>
      </p:sp>
      <p:sp>
        <p:nvSpPr>
          <p:cNvPr id="3" name="Content Placeholder 2">
            <a:extLst>
              <a:ext uri="{FF2B5EF4-FFF2-40B4-BE49-F238E27FC236}">
                <a16:creationId xmlns:a16="http://schemas.microsoft.com/office/drawing/2014/main" id="{71C4B765-7C2A-4149-BB26-939E6E431E97}"/>
              </a:ext>
            </a:extLst>
          </p:cNvPr>
          <p:cNvSpPr>
            <a:spLocks noGrp="1"/>
          </p:cNvSpPr>
          <p:nvPr>
            <p:ph idx="1"/>
          </p:nvPr>
        </p:nvSpPr>
        <p:spPr>
          <a:xfrm>
            <a:off x="4975861" y="804671"/>
            <a:ext cx="6399930" cy="5248657"/>
          </a:xfrm>
        </p:spPr>
        <p:txBody>
          <a:bodyPr vert="horz" lIns="91440" tIns="45720" rIns="91440" bIns="45720" rtlCol="0" anchor="ctr">
            <a:normAutofit/>
          </a:bodyPr>
          <a:lstStyle/>
          <a:p>
            <a:r>
              <a:rPr lang="en-IN"/>
              <a:t>We can assume the servers as home appliances, load balancer as the electrical panel and client request as current which needs to distributed.</a:t>
            </a:r>
          </a:p>
          <a:p>
            <a:r>
              <a:rPr lang="en-IN">
                <a:cs typeface="Calibri"/>
              </a:rPr>
              <a:t>Programs can be created to distribute current to make sure that current returned on neutral is as low as possible.</a:t>
            </a:r>
          </a:p>
          <a:p>
            <a:r>
              <a:rPr lang="en-IN">
                <a:cs typeface="Calibri"/>
              </a:rPr>
              <a:t>We can use IP hash technique to connect appliances to the load balancer so it can monitor the power drawn and in case if it over utilises the power the balancer can optimise it.</a:t>
            </a:r>
          </a:p>
          <a:p>
            <a:pPr marL="0" indent="0">
              <a:buNone/>
            </a:pPr>
            <a:endParaRPr lang="en-IN">
              <a:cs typeface="Calibri"/>
            </a:endParaRPr>
          </a:p>
          <a:p>
            <a:endParaRPr lang="en-IN">
              <a:cs typeface="Calibri"/>
            </a:endParaRPr>
          </a:p>
        </p:txBody>
      </p:sp>
    </p:spTree>
    <p:extLst>
      <p:ext uri="{BB962C8B-B14F-4D97-AF65-F5344CB8AC3E}">
        <p14:creationId xmlns:p14="http://schemas.microsoft.com/office/powerpoint/2010/main" val="3581326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icon&#10;&#10;Description automatically generated">
            <a:extLst>
              <a:ext uri="{FF2B5EF4-FFF2-40B4-BE49-F238E27FC236}">
                <a16:creationId xmlns:a16="http://schemas.microsoft.com/office/drawing/2014/main" id="{5C2ACCA7-9933-42CA-89B8-7E5D623269C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094" b="13637"/>
          <a:stretch/>
        </p:blipFill>
        <p:spPr>
          <a:xfrm>
            <a:off x="20" y="1"/>
            <a:ext cx="12191980" cy="6857999"/>
          </a:xfrm>
          <a:prstGeom prst="rect">
            <a:avLst/>
          </a:prstGeom>
        </p:spPr>
      </p:pic>
      <p:sp>
        <p:nvSpPr>
          <p:cNvPr id="2" name="Title 1">
            <a:extLst>
              <a:ext uri="{FF2B5EF4-FFF2-40B4-BE49-F238E27FC236}">
                <a16:creationId xmlns:a16="http://schemas.microsoft.com/office/drawing/2014/main" id="{12610CA0-FCAE-4BE0-9D84-65001F19160A}"/>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A Solution idea</a:t>
            </a:r>
          </a:p>
        </p:txBody>
      </p:sp>
      <p:sp>
        <p:nvSpPr>
          <p:cNvPr id="3" name="Content Placeholder 2">
            <a:extLst>
              <a:ext uri="{FF2B5EF4-FFF2-40B4-BE49-F238E27FC236}">
                <a16:creationId xmlns:a16="http://schemas.microsoft.com/office/drawing/2014/main" id="{7EDA6107-0207-4C91-9C91-9005B3DEDC2F}"/>
              </a:ext>
            </a:extLst>
          </p:cNvPr>
          <p:cNvSpPr>
            <a:spLocks noGrp="1"/>
          </p:cNvSpPr>
          <p:nvPr>
            <p:ph idx="1"/>
          </p:nvPr>
        </p:nvSpPr>
        <p:spPr>
          <a:xfrm>
            <a:off x="5155379" y="431321"/>
            <a:ext cx="6628304" cy="6159260"/>
          </a:xfrm>
        </p:spPr>
        <p:txBody>
          <a:bodyPr vert="horz" lIns="91440" tIns="45720" rIns="91440" bIns="45720" rtlCol="0" anchor="ctr">
            <a:normAutofit/>
          </a:bodyPr>
          <a:lstStyle/>
          <a:p>
            <a:r>
              <a:rPr lang="en-IN" sz="1900">
                <a:solidFill>
                  <a:srgbClr val="FFFFFF"/>
                </a:solidFill>
                <a:cs typeface="Calibri"/>
              </a:rPr>
              <a:t>We can use the same electrical panel used in our homes. Like service meter where total electricity usage of our home is measured, we can add meters to every circuit to monitor the power usage.</a:t>
            </a:r>
          </a:p>
          <a:p>
            <a:r>
              <a:rPr lang="en-IN" sz="1900">
                <a:solidFill>
                  <a:srgbClr val="FFFFFF"/>
                </a:solidFill>
                <a:cs typeface="Calibri"/>
              </a:rPr>
              <a:t>We can add a display with a user interface where we are able to see the power drawn by every appliances in the circuit in real time.</a:t>
            </a:r>
          </a:p>
          <a:p>
            <a:r>
              <a:rPr lang="en-IN" sz="1900">
                <a:solidFill>
                  <a:srgbClr val="FFFFFF"/>
                </a:solidFill>
                <a:cs typeface="Calibri"/>
              </a:rPr>
              <a:t>With this data the program can send required power to the appliances to make sure the load is balanced(current returned on neutral is minimum).</a:t>
            </a:r>
          </a:p>
          <a:p>
            <a:r>
              <a:rPr lang="en-IN" sz="1900">
                <a:solidFill>
                  <a:srgbClr val="FFFFFF"/>
                </a:solidFill>
                <a:cs typeface="Calibri"/>
              </a:rPr>
              <a:t>However the practicality of this solution is not known.</a:t>
            </a:r>
          </a:p>
        </p:txBody>
      </p:sp>
    </p:spTree>
    <p:extLst>
      <p:ext uri="{BB962C8B-B14F-4D97-AF65-F5344CB8AC3E}">
        <p14:creationId xmlns:p14="http://schemas.microsoft.com/office/powerpoint/2010/main" val="420207707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7657-3C8D-45A1-ACD6-40955D85A626}"/>
              </a:ext>
            </a:extLst>
          </p:cNvPr>
          <p:cNvSpPr>
            <a:spLocks noGrp="1"/>
          </p:cNvSpPr>
          <p:nvPr>
            <p:ph type="title"/>
          </p:nvPr>
        </p:nvSpPr>
        <p:spPr>
          <a:xfrm>
            <a:off x="804206" y="77638"/>
            <a:ext cx="9252154" cy="1223983"/>
          </a:xfrm>
        </p:spPr>
        <p:txBody>
          <a:bodyPr>
            <a:normAutofit/>
          </a:bodyPr>
          <a:lstStyle/>
          <a:p>
            <a:r>
              <a:rPr lang="en-IN"/>
              <a:t>Alternate idea for the solution</a:t>
            </a:r>
          </a:p>
        </p:txBody>
      </p:sp>
      <p:sp>
        <p:nvSpPr>
          <p:cNvPr id="3" name="Content Placeholder 2">
            <a:extLst>
              <a:ext uri="{FF2B5EF4-FFF2-40B4-BE49-F238E27FC236}">
                <a16:creationId xmlns:a16="http://schemas.microsoft.com/office/drawing/2014/main" id="{1C7D2661-43F4-464C-913A-62F193F87CF2}"/>
              </a:ext>
            </a:extLst>
          </p:cNvPr>
          <p:cNvSpPr>
            <a:spLocks noGrp="1"/>
          </p:cNvSpPr>
          <p:nvPr>
            <p:ph idx="1"/>
          </p:nvPr>
        </p:nvSpPr>
        <p:spPr>
          <a:xfrm>
            <a:off x="4753156" y="1406106"/>
            <a:ext cx="7082286" cy="5374256"/>
          </a:xfrm>
        </p:spPr>
        <p:txBody>
          <a:bodyPr vert="horz" lIns="91440" tIns="45720" rIns="91440" bIns="45720" rtlCol="0">
            <a:normAutofit/>
          </a:bodyPr>
          <a:lstStyle/>
          <a:p>
            <a:pPr>
              <a:lnSpc>
                <a:spcPct val="90000"/>
              </a:lnSpc>
            </a:pPr>
            <a:r>
              <a:rPr lang="en-IN" sz="2400">
                <a:cs typeface="Calibri"/>
              </a:rPr>
              <a:t>Switch breakers can be added with integrated ai chips which are connected to computers.</a:t>
            </a:r>
          </a:p>
          <a:p>
            <a:pPr>
              <a:lnSpc>
                <a:spcPct val="90000"/>
              </a:lnSpc>
            </a:pPr>
            <a:r>
              <a:rPr lang="en-IN" sz="2400"/>
              <a:t>This reduces the confusion of ‘how?’ but doesn’t clear the question of "is it practically possible?".</a:t>
            </a:r>
            <a:endParaRPr lang="en-IN" sz="2400">
              <a:cs typeface="Calibri"/>
            </a:endParaRPr>
          </a:p>
          <a:p>
            <a:pPr>
              <a:lnSpc>
                <a:spcPct val="90000"/>
              </a:lnSpc>
            </a:pPr>
            <a:r>
              <a:rPr lang="en-IN" sz="2400"/>
              <a:t>These chips will maintain the power flow according to the computer’s instruction by increasing resistance as switch breaker only trips down but we can have a resistance device integrated so as to change the power level.</a:t>
            </a:r>
          </a:p>
          <a:p>
            <a:pPr>
              <a:lnSpc>
                <a:spcPct val="90000"/>
              </a:lnSpc>
            </a:pPr>
            <a:r>
              <a:rPr lang="en-IN" sz="2400">
                <a:cs typeface="Calibri"/>
              </a:rPr>
              <a:t>Computer programs continuously monitor the power drawn and maintain an optimal load distribution</a:t>
            </a:r>
          </a:p>
          <a:p>
            <a:pPr>
              <a:lnSpc>
                <a:spcPct val="90000"/>
              </a:lnSpc>
            </a:pPr>
            <a:endParaRPr lang="en-IN" sz="1400"/>
          </a:p>
        </p:txBody>
      </p:sp>
      <p:pic>
        <p:nvPicPr>
          <p:cNvPr id="4" name="Picture 4" descr="Icon&#10;&#10;Description automatically generated">
            <a:extLst>
              <a:ext uri="{FF2B5EF4-FFF2-40B4-BE49-F238E27FC236}">
                <a16:creationId xmlns:a16="http://schemas.microsoft.com/office/drawing/2014/main" id="{23FBC9D4-25E3-487D-BC4E-D685BC64B86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570" r="13080" b="-2"/>
          <a:stretch/>
        </p:blipFill>
        <p:spPr>
          <a:xfrm>
            <a:off x="648930" y="2052213"/>
            <a:ext cx="3991900"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963059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F9D0-3230-45F7-8F38-DF29E552FBD4}"/>
              </a:ext>
            </a:extLst>
          </p:cNvPr>
          <p:cNvSpPr>
            <a:spLocks noGrp="1"/>
          </p:cNvSpPr>
          <p:nvPr>
            <p:ph type="title"/>
          </p:nvPr>
        </p:nvSpPr>
        <p:spPr>
          <a:xfrm>
            <a:off x="4905045" y="163902"/>
            <a:ext cx="7059793" cy="1354807"/>
          </a:xfrm>
        </p:spPr>
        <p:txBody>
          <a:bodyPr anchor="b">
            <a:normAutofit/>
          </a:bodyPr>
          <a:lstStyle/>
          <a:p>
            <a:r>
              <a:rPr lang="en-IN" sz="4100"/>
              <a:t>Practically possible solution as of now</a:t>
            </a:r>
          </a:p>
        </p:txBody>
      </p:sp>
      <p:sp>
        <p:nvSpPr>
          <p:cNvPr id="3" name="Content Placeholder 2">
            <a:extLst>
              <a:ext uri="{FF2B5EF4-FFF2-40B4-BE49-F238E27FC236}">
                <a16:creationId xmlns:a16="http://schemas.microsoft.com/office/drawing/2014/main" id="{6166C465-8EE1-4964-8D4B-D43C77B8574C}"/>
              </a:ext>
            </a:extLst>
          </p:cNvPr>
          <p:cNvSpPr>
            <a:spLocks noGrp="1"/>
          </p:cNvSpPr>
          <p:nvPr>
            <p:ph idx="1"/>
          </p:nvPr>
        </p:nvSpPr>
        <p:spPr>
          <a:xfrm>
            <a:off x="4635592" y="1725283"/>
            <a:ext cx="7389632" cy="4968815"/>
          </a:xfrm>
        </p:spPr>
        <p:txBody>
          <a:bodyPr vert="horz" lIns="91440" tIns="45720" rIns="91440" bIns="45720" rtlCol="0">
            <a:normAutofit/>
          </a:bodyPr>
          <a:lstStyle/>
          <a:p>
            <a:r>
              <a:rPr lang="en-IN" sz="1600"/>
              <a:t>Being limited by the present technology we have come up with a solution that can be implemented readily.</a:t>
            </a:r>
            <a:endParaRPr lang="en-IN" sz="1600">
              <a:cs typeface="Calibri"/>
            </a:endParaRPr>
          </a:p>
          <a:p>
            <a:r>
              <a:rPr lang="en-IN" sz="1600"/>
              <a:t> We can use IP Hash technique with high power appliances alone cause integrate AI chips in them is simple ,whenever these appliances uses lot of power the appliance sends a request to the computer which  reduces the usage of the appliance for example reducing the temp in AC or turning it off.</a:t>
            </a:r>
            <a:endParaRPr lang="en-IN" sz="1600">
              <a:cs typeface="Calibri"/>
            </a:endParaRPr>
          </a:p>
          <a:p>
            <a:r>
              <a:rPr lang="en-IN" sz="1600"/>
              <a:t>This can be achieved just by the technology Internet of things(</a:t>
            </a:r>
            <a:r>
              <a:rPr lang="en-IN" sz="1600" err="1"/>
              <a:t>Iot</a:t>
            </a:r>
            <a:r>
              <a:rPr lang="en-IN" sz="1600"/>
              <a:t>)</a:t>
            </a:r>
            <a:r>
              <a:rPr lang="en-US" sz="1600"/>
              <a:t>.</a:t>
            </a:r>
            <a:r>
              <a:rPr lang="en-IN" sz="1600"/>
              <a:t> Already appliances are connected to a medium in smart phones and can dim lights slow fans on off geyser, AC etc.</a:t>
            </a:r>
            <a:endParaRPr lang="en-IN" sz="1600">
              <a:cs typeface="Calibri"/>
            </a:endParaRPr>
          </a:p>
          <a:p>
            <a:r>
              <a:rPr lang="en-IN" sz="1600"/>
              <a:t>So we connect appliances to the computer through Io</a:t>
            </a:r>
            <a:r>
              <a:rPr lang="en-US" sz="1600"/>
              <a:t>T</a:t>
            </a:r>
            <a:r>
              <a:rPr lang="en-IN" sz="1600"/>
              <a:t>  and maintain the power flow with the panel and reducing power levels and etc.</a:t>
            </a:r>
            <a:endParaRPr lang="en-IN" sz="1600">
              <a:cs typeface="Calibri"/>
            </a:endParaRPr>
          </a:p>
          <a:p>
            <a:r>
              <a:rPr lang="en-IN" sz="1600"/>
              <a:t>This solution cannot be added to the previous panels and appliances as a upgrade but in the upcoming future as a new revolution in building appliances according to IoT and Computer for electric panels.</a:t>
            </a:r>
            <a:endParaRPr lang="en-IN" sz="1600">
              <a:cs typeface="Calibri"/>
            </a:endParaRPr>
          </a:p>
        </p:txBody>
      </p:sp>
      <p:pic>
        <p:nvPicPr>
          <p:cNvPr id="6" name="Picture 7" descr="A picture containing calendar&#10;&#10;Description automatically generated">
            <a:extLst>
              <a:ext uri="{FF2B5EF4-FFF2-40B4-BE49-F238E27FC236}">
                <a16:creationId xmlns:a16="http://schemas.microsoft.com/office/drawing/2014/main" id="{EF79AB7C-B5AC-48B8-B098-0E75DEA37629}"/>
              </a:ext>
            </a:extLst>
          </p:cNvPr>
          <p:cNvPicPr>
            <a:picLocks noChangeAspect="1"/>
          </p:cNvPicPr>
          <p:nvPr/>
        </p:nvPicPr>
        <p:blipFill rotWithShape="1">
          <a:blip r:embed="rId2"/>
          <a:srcRect t="176" r="-2" b="4399"/>
          <a:stretch/>
        </p:blipFill>
        <p:spPr>
          <a:xfrm>
            <a:off x="20" y="10"/>
            <a:ext cx="4635571" cy="6857990"/>
          </a:xfrm>
          <a:prstGeom prst="rect">
            <a:avLst/>
          </a:prstGeom>
          <a:effectLst/>
        </p:spPr>
      </p:pic>
    </p:spTree>
    <p:extLst>
      <p:ext uri="{BB962C8B-B14F-4D97-AF65-F5344CB8AC3E}">
        <p14:creationId xmlns:p14="http://schemas.microsoft.com/office/powerpoint/2010/main" val="231958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1951-08D1-46C9-8BCF-E2C50E5618E9}"/>
              </a:ext>
            </a:extLst>
          </p:cNvPr>
          <p:cNvSpPr>
            <a:spLocks noGrp="1"/>
          </p:cNvSpPr>
          <p:nvPr>
            <p:ph type="title"/>
          </p:nvPr>
        </p:nvSpPr>
        <p:spPr>
          <a:xfrm>
            <a:off x="458202" y="159420"/>
            <a:ext cx="11275595" cy="1400530"/>
          </a:xfrm>
        </p:spPr>
        <p:txBody>
          <a:bodyPr/>
          <a:lstStyle/>
          <a:p>
            <a:r>
              <a:rPr lang="en-IN" sz="3600" dirty="0"/>
              <a:t>HOW TO IMPLEMENT THIS IN FLOWGRAMMING?</a:t>
            </a:r>
          </a:p>
        </p:txBody>
      </p:sp>
      <p:sp>
        <p:nvSpPr>
          <p:cNvPr id="3" name="Content Placeholder 2">
            <a:extLst>
              <a:ext uri="{FF2B5EF4-FFF2-40B4-BE49-F238E27FC236}">
                <a16:creationId xmlns:a16="http://schemas.microsoft.com/office/drawing/2014/main" id="{E4C4231E-A30E-441F-A59D-3FA7E9F7FC79}"/>
              </a:ext>
            </a:extLst>
          </p:cNvPr>
          <p:cNvSpPr>
            <a:spLocks noGrp="1"/>
          </p:cNvSpPr>
          <p:nvPr>
            <p:ph idx="1"/>
          </p:nvPr>
        </p:nvSpPr>
        <p:spPr>
          <a:xfrm>
            <a:off x="276046" y="1250830"/>
            <a:ext cx="11706046" cy="4997570"/>
          </a:xfrm>
        </p:spPr>
        <p:txBody>
          <a:bodyPr>
            <a:normAutofit fontScale="92500" lnSpcReduction="20000"/>
          </a:bodyPr>
          <a:lstStyle/>
          <a:p>
            <a:r>
              <a:rPr lang="en-IN" sz="2800" dirty="0"/>
              <a:t>We will try to create a user interface through if else loops , pre written values for ease.</a:t>
            </a:r>
          </a:p>
          <a:p>
            <a:r>
              <a:rPr lang="en-IN" sz="2800" dirty="0"/>
              <a:t>We will be able to monitor the appliances on power drawn at that moment.</a:t>
            </a:r>
          </a:p>
          <a:p>
            <a:pPr marL="0" indent="0">
              <a:buNone/>
            </a:pPr>
            <a:endParaRPr lang="en-IN" sz="2800" dirty="0"/>
          </a:p>
          <a:p>
            <a:r>
              <a:rPr lang="en-IN" sz="2800" dirty="0"/>
              <a:t>The automation through IoT tech will take care of the optimization of appliances if one overuses and one in need of power. For Alexa dim the lights will be done automatically to optimize.</a:t>
            </a:r>
          </a:p>
          <a:p>
            <a:pPr marL="0" indent="0">
              <a:buNone/>
            </a:pPr>
            <a:endParaRPr lang="en-IN" sz="2800" dirty="0"/>
          </a:p>
          <a:p>
            <a:r>
              <a:rPr lang="en-IN" sz="2800" dirty="0"/>
              <a:t>The user should be able to turn on and off the appliances.</a:t>
            </a:r>
          </a:p>
          <a:p>
            <a:endParaRPr lang="en-IN" sz="2800" dirty="0"/>
          </a:p>
          <a:p>
            <a:r>
              <a:rPr lang="en-IN" sz="2800" dirty="0"/>
              <a:t>Whenever this happens there should be a  display to the user on how the load is balanced and power is distributed to the appliances.</a:t>
            </a:r>
          </a:p>
          <a:p>
            <a:r>
              <a:rPr lang="en-IN" sz="2800" dirty="0"/>
              <a:t>Overall, it will be like virtual simulation of how appliances work in our households.</a:t>
            </a:r>
          </a:p>
          <a:p>
            <a:endParaRPr lang="en-IN" dirty="0"/>
          </a:p>
        </p:txBody>
      </p:sp>
    </p:spTree>
    <p:extLst>
      <p:ext uri="{BB962C8B-B14F-4D97-AF65-F5344CB8AC3E}">
        <p14:creationId xmlns:p14="http://schemas.microsoft.com/office/powerpoint/2010/main" val="328638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B813111C-8E7C-4BBE-A3DB-413E2B939369}"/>
              </a:ext>
            </a:extLst>
          </p:cNvPr>
          <p:cNvSpPr>
            <a:spLocks noGrp="1"/>
          </p:cNvSpPr>
          <p:nvPr/>
        </p:nvSpPr>
        <p:spPr>
          <a:xfrm>
            <a:off x="766344" y="2036764"/>
            <a:ext cx="5868583" cy="39597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accent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accent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accent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accent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accent1"/>
                </a:solidFill>
                <a:latin typeface="+mn-lt"/>
                <a:ea typeface="+mn-ea"/>
                <a:cs typeface="+mn-cs"/>
              </a:defRPr>
            </a:lvl9pPr>
          </a:lstStyle>
          <a:p>
            <a:pPr marL="285750" indent="-285750">
              <a:buFont typeface="Arial" panose="020B0604020202020204" pitchFamily="34" charset="0"/>
              <a:buChar char="•"/>
            </a:pPr>
            <a:r>
              <a:rPr lang="en-IN" dirty="0"/>
              <a:t>This module will helps us to calculate the total  wattage used by the devices and individual wattage used by the devices.</a:t>
            </a:r>
          </a:p>
          <a:p>
            <a:pPr marL="285750" indent="-285750">
              <a:buFont typeface="Arial" panose="020B0604020202020204" pitchFamily="34" charset="0"/>
              <a:buChar char="•"/>
            </a:pPr>
            <a:r>
              <a:rPr lang="en-IN" dirty="0"/>
              <a:t>The concept of this modules is providing the wattage at which should be maintained to balance the loads for the appliances in the home.</a:t>
            </a:r>
          </a:p>
          <a:p>
            <a:pPr marL="285750" indent="-285750">
              <a:buFont typeface="Arial" panose="020B0604020202020204" pitchFamily="34" charset="0"/>
              <a:buChar char="•"/>
            </a:pPr>
            <a:r>
              <a:rPr lang="en-IN" dirty="0"/>
              <a:t>In this module, the wattage of  appliances are taken on the average values in the regular homes.</a:t>
            </a:r>
          </a:p>
          <a:p>
            <a:pPr marL="285750" indent="-285750">
              <a:buFont typeface="Arial" panose="020B0604020202020204" pitchFamily="34" charset="0"/>
              <a:buChar char="•"/>
            </a:pPr>
            <a:r>
              <a:rPr lang="en-IN" dirty="0"/>
              <a:t>It was designed on the basis of peak wattage, average wattage (the minimum wattage will 0 watts assuming all are in off).</a:t>
            </a:r>
          </a:p>
          <a:p>
            <a:pPr marL="285750" indent="-285750">
              <a:buFont typeface="Arial" panose="020B0604020202020204" pitchFamily="34" charset="0"/>
              <a:buChar char="•"/>
            </a:pPr>
            <a:r>
              <a:rPr lang="en-IN" dirty="0"/>
              <a:t>These are some functions which I used in calculating wattage..</a:t>
            </a:r>
          </a:p>
        </p:txBody>
      </p:sp>
      <p:sp>
        <p:nvSpPr>
          <p:cNvPr id="7" name="TextBox 6">
            <a:extLst>
              <a:ext uri="{FF2B5EF4-FFF2-40B4-BE49-F238E27FC236}">
                <a16:creationId xmlns:a16="http://schemas.microsoft.com/office/drawing/2014/main" id="{1AED9414-1086-43F3-8B30-60D2CE09EE6C}"/>
              </a:ext>
            </a:extLst>
          </p:cNvPr>
          <p:cNvSpPr txBox="1"/>
          <p:nvPr/>
        </p:nvSpPr>
        <p:spPr>
          <a:xfrm>
            <a:off x="766344" y="1391138"/>
            <a:ext cx="5868583" cy="369332"/>
          </a:xfrm>
          <a:prstGeom prst="rect">
            <a:avLst/>
          </a:prstGeom>
          <a:noFill/>
        </p:spPr>
        <p:txBody>
          <a:bodyPr wrap="square" rtlCol="0">
            <a:spAutoFit/>
          </a:bodyPr>
          <a:lstStyle/>
          <a:p>
            <a:pPr algn="ctr"/>
            <a:r>
              <a:rPr lang="en-IN" b="1" dirty="0">
                <a:latin typeface="Aharoni" panose="02010803020104030203" pitchFamily="2" charset="-79"/>
                <a:cs typeface="Aharoni" panose="02010803020104030203" pitchFamily="2" charset="-79"/>
              </a:rPr>
              <a:t>Wattage Calc:</a:t>
            </a:r>
          </a:p>
        </p:txBody>
      </p:sp>
      <p:pic>
        <p:nvPicPr>
          <p:cNvPr id="3" name="Picture 2">
            <a:extLst>
              <a:ext uri="{FF2B5EF4-FFF2-40B4-BE49-F238E27FC236}">
                <a16:creationId xmlns:a16="http://schemas.microsoft.com/office/drawing/2014/main" id="{35666544-4967-4F1F-9F8D-A71182A30F06}"/>
              </a:ext>
            </a:extLst>
          </p:cNvPr>
          <p:cNvPicPr>
            <a:picLocks noChangeAspect="1"/>
          </p:cNvPicPr>
          <p:nvPr/>
        </p:nvPicPr>
        <p:blipFill>
          <a:blip r:embed="rId2"/>
          <a:stretch>
            <a:fillRect/>
          </a:stretch>
        </p:blipFill>
        <p:spPr>
          <a:xfrm>
            <a:off x="6976037" y="571101"/>
            <a:ext cx="4201111" cy="5715798"/>
          </a:xfrm>
          <a:prstGeom prst="rect">
            <a:avLst/>
          </a:prstGeom>
        </p:spPr>
      </p:pic>
    </p:spTree>
    <p:extLst>
      <p:ext uri="{BB962C8B-B14F-4D97-AF65-F5344CB8AC3E}">
        <p14:creationId xmlns:p14="http://schemas.microsoft.com/office/powerpoint/2010/main" val="2963322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5FB214C-EC86-4D73-9A75-CCC739562BD9}"/>
              </a:ext>
            </a:extLst>
          </p:cNvPr>
          <p:cNvSpPr>
            <a:spLocks noGrp="1"/>
          </p:cNvSpPr>
          <p:nvPr/>
        </p:nvSpPr>
        <p:spPr>
          <a:xfrm>
            <a:off x="341167" y="809078"/>
            <a:ext cx="11757047" cy="7155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The code:</a:t>
            </a:r>
            <a:endParaRPr lang="en-IN" dirty="0"/>
          </a:p>
        </p:txBody>
      </p:sp>
      <p:sp>
        <p:nvSpPr>
          <p:cNvPr id="5" name="TextBox 5">
            <a:extLst>
              <a:ext uri="{FF2B5EF4-FFF2-40B4-BE49-F238E27FC236}">
                <a16:creationId xmlns:a16="http://schemas.microsoft.com/office/drawing/2014/main" id="{D36A3DD0-862B-41E6-97CC-6406D81CECE2}"/>
              </a:ext>
            </a:extLst>
          </p:cNvPr>
          <p:cNvSpPr txBox="1"/>
          <p:nvPr/>
        </p:nvSpPr>
        <p:spPr>
          <a:xfrm>
            <a:off x="249727" y="1524606"/>
            <a:ext cx="4821383" cy="48013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a:t>In this module, we initially 3 arrays of name, quantity and wattage .</a:t>
            </a:r>
          </a:p>
          <a:p>
            <a:pPr marL="285750" indent="-285750">
              <a:buFont typeface="Arial" panose="020B0604020202020204" pitchFamily="34" charset="0"/>
              <a:buChar char="•"/>
            </a:pPr>
            <a:r>
              <a:rPr lang="en-IN"/>
              <a:t>Individually calculated the wattage of each appliance and the peak wattage and average wattage</a:t>
            </a:r>
          </a:p>
          <a:p>
            <a:pPr marL="285750" indent="-285750">
              <a:buFont typeface="Arial" panose="020B0604020202020204" pitchFamily="34" charset="0"/>
              <a:buChar char="•"/>
            </a:pPr>
            <a:r>
              <a:rPr lang="en-IN"/>
              <a:t>Finally the Load balancer wattage, at which the load balancer must be maintained so that it can easily distribute the load to each appliances.</a:t>
            </a:r>
          </a:p>
          <a:p>
            <a:pPr marL="285750" indent="-285750">
              <a:buFont typeface="Arial" panose="020B0604020202020204" pitchFamily="34" charset="0"/>
              <a:buChar char="•"/>
            </a:pPr>
            <a:r>
              <a:rPr lang="en-IN"/>
              <a:t>The minimum wattage at which load balancer is maintained is the average wattage of the appliances in the circuit </a:t>
            </a:r>
          </a:p>
          <a:p>
            <a:pPr marL="285750" indent="-285750">
              <a:buFont typeface="Arial" panose="020B0604020202020204" pitchFamily="34" charset="0"/>
              <a:buChar char="•"/>
            </a:pPr>
            <a:r>
              <a:rPr lang="en-IN"/>
              <a:t>The maximum wattage of the load balancer is the peak wattage of the devices.</a:t>
            </a:r>
          </a:p>
          <a:p>
            <a:pPr marL="285750" indent="-285750">
              <a:buFont typeface="Arial" panose="020B0604020202020204" pitchFamily="34" charset="0"/>
              <a:buChar char="•"/>
            </a:pPr>
            <a:r>
              <a:rPr lang="en-IN"/>
              <a:t> And finally at last we added the extra devices which are required in the home</a:t>
            </a:r>
          </a:p>
          <a:p>
            <a:pPr marL="285750"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DBD9EAD9-B1DF-4F25-8853-6810645E9562}"/>
              </a:ext>
            </a:extLst>
          </p:cNvPr>
          <p:cNvPicPr>
            <a:picLocks noChangeAspect="1"/>
          </p:cNvPicPr>
          <p:nvPr/>
        </p:nvPicPr>
        <p:blipFill>
          <a:blip r:embed="rId2"/>
          <a:stretch>
            <a:fillRect/>
          </a:stretch>
        </p:blipFill>
        <p:spPr>
          <a:xfrm>
            <a:off x="8528514" y="1166842"/>
            <a:ext cx="3663486" cy="4097215"/>
          </a:xfrm>
          <a:prstGeom prst="rect">
            <a:avLst/>
          </a:prstGeom>
        </p:spPr>
      </p:pic>
      <p:pic>
        <p:nvPicPr>
          <p:cNvPr id="6" name="Picture 5">
            <a:extLst>
              <a:ext uri="{FF2B5EF4-FFF2-40B4-BE49-F238E27FC236}">
                <a16:creationId xmlns:a16="http://schemas.microsoft.com/office/drawing/2014/main" id="{BDAA9B1F-FF8A-4057-BC7D-0EACEEF8F4D2}"/>
              </a:ext>
            </a:extLst>
          </p:cNvPr>
          <p:cNvPicPr>
            <a:picLocks noChangeAspect="1"/>
          </p:cNvPicPr>
          <p:nvPr/>
        </p:nvPicPr>
        <p:blipFill>
          <a:blip r:embed="rId3"/>
          <a:stretch>
            <a:fillRect/>
          </a:stretch>
        </p:blipFill>
        <p:spPr>
          <a:xfrm>
            <a:off x="4880808" y="-65314"/>
            <a:ext cx="3647706" cy="6858000"/>
          </a:xfrm>
          <a:prstGeom prst="rect">
            <a:avLst/>
          </a:prstGeom>
        </p:spPr>
      </p:pic>
    </p:spTree>
    <p:extLst>
      <p:ext uri="{BB962C8B-B14F-4D97-AF65-F5344CB8AC3E}">
        <p14:creationId xmlns:p14="http://schemas.microsoft.com/office/powerpoint/2010/main" val="2569246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7CC3-F7F7-44DA-803A-82D5C4DFC149}"/>
              </a:ext>
            </a:extLst>
          </p:cNvPr>
          <p:cNvSpPr>
            <a:spLocks noGrp="1"/>
          </p:cNvSpPr>
          <p:nvPr>
            <p:ph type="title"/>
          </p:nvPr>
        </p:nvSpPr>
        <p:spPr>
          <a:xfrm>
            <a:off x="1324357" y="372346"/>
            <a:ext cx="3932237" cy="707994"/>
          </a:xfrm>
        </p:spPr>
        <p:txBody>
          <a:bodyPr>
            <a:normAutofit/>
          </a:bodyPr>
          <a:lstStyle/>
          <a:p>
            <a:r>
              <a:rPr lang="en-US" sz="4000" b="1" dirty="0"/>
              <a:t>Virtual simulation</a:t>
            </a:r>
            <a:endParaRPr lang="en-IN" sz="4000" b="1" dirty="0"/>
          </a:p>
        </p:txBody>
      </p:sp>
      <p:sp>
        <p:nvSpPr>
          <p:cNvPr id="6" name="Text Placeholder 5">
            <a:extLst>
              <a:ext uri="{FF2B5EF4-FFF2-40B4-BE49-F238E27FC236}">
                <a16:creationId xmlns:a16="http://schemas.microsoft.com/office/drawing/2014/main" id="{5829CCB6-FC81-4A5B-A954-E8BD1AAA656F}"/>
              </a:ext>
            </a:extLst>
          </p:cNvPr>
          <p:cNvSpPr>
            <a:spLocks noGrp="1"/>
          </p:cNvSpPr>
          <p:nvPr>
            <p:ph type="body" sz="half" idx="2"/>
          </p:nvPr>
        </p:nvSpPr>
        <p:spPr>
          <a:xfrm>
            <a:off x="219807" y="1144952"/>
            <a:ext cx="6382689" cy="4343400"/>
          </a:xfrm>
        </p:spPr>
        <p:txBody>
          <a:bodyPr>
            <a:normAutofit/>
          </a:bodyPr>
          <a:lstStyle/>
          <a:p>
            <a:r>
              <a:rPr lang="en-IN" sz="1900" dirty="0">
                <a:latin typeface="Abadi" panose="020B0604020104020204" pitchFamily="34" charset="0"/>
              </a:rPr>
              <a:t>This module as the name suggests provides the user an user interface where it deals with the setting up of number of circuits an appliances in each circuit.</a:t>
            </a:r>
          </a:p>
          <a:p>
            <a:r>
              <a:rPr lang="en-IN" sz="1900" dirty="0">
                <a:latin typeface="Abadi" panose="020B0604020104020204" pitchFamily="34" charset="0"/>
              </a:rPr>
              <a:t>It also allows the user to add more appliances or circuits if needed.</a:t>
            </a:r>
          </a:p>
          <a:p>
            <a:r>
              <a:rPr lang="en-IN" sz="1900" dirty="0">
                <a:latin typeface="Abadi" panose="020B0604020104020204" pitchFamily="34" charset="0"/>
              </a:rPr>
              <a:t>For this module we used 3 structures called appliance, circuit and </a:t>
            </a:r>
            <a:r>
              <a:rPr lang="en-IN" sz="1900" dirty="0" err="1">
                <a:latin typeface="Abadi" panose="020B0604020104020204" pitchFamily="34" charset="0"/>
              </a:rPr>
              <a:t>napp</a:t>
            </a:r>
            <a:r>
              <a:rPr lang="en-IN" sz="1900" dirty="0">
                <a:latin typeface="Abadi" panose="020B0604020104020204" pitchFamily="34" charset="0"/>
              </a:rPr>
              <a:t>; here circuit is used to store the circuit names and in the circuit structure we used appliance structure for storing appliances[basically nested structure]</a:t>
            </a:r>
          </a:p>
          <a:p>
            <a:r>
              <a:rPr lang="en-IN" sz="1900" dirty="0">
                <a:latin typeface="Abadi" panose="020B0604020104020204" pitchFamily="34" charset="0"/>
              </a:rPr>
              <a:t>After setting up all the circuits we then call the function Checking where we pass structures….</a:t>
            </a:r>
          </a:p>
          <a:p>
            <a:endParaRPr lang="en-IN" dirty="0"/>
          </a:p>
        </p:txBody>
      </p:sp>
      <p:pic>
        <p:nvPicPr>
          <p:cNvPr id="4" name="Picture 3">
            <a:extLst>
              <a:ext uri="{FF2B5EF4-FFF2-40B4-BE49-F238E27FC236}">
                <a16:creationId xmlns:a16="http://schemas.microsoft.com/office/drawing/2014/main" id="{8112678B-D543-41E4-A115-5C412628ECE5}"/>
              </a:ext>
            </a:extLst>
          </p:cNvPr>
          <p:cNvPicPr>
            <a:picLocks noChangeAspect="1"/>
          </p:cNvPicPr>
          <p:nvPr/>
        </p:nvPicPr>
        <p:blipFill>
          <a:blip r:embed="rId2"/>
          <a:stretch>
            <a:fillRect/>
          </a:stretch>
        </p:blipFill>
        <p:spPr>
          <a:xfrm>
            <a:off x="2116008" y="4735087"/>
            <a:ext cx="2348934" cy="1955922"/>
          </a:xfrm>
          <a:prstGeom prst="rect">
            <a:avLst/>
          </a:prstGeom>
        </p:spPr>
      </p:pic>
      <p:pic>
        <p:nvPicPr>
          <p:cNvPr id="7" name="Picture 6">
            <a:extLst>
              <a:ext uri="{FF2B5EF4-FFF2-40B4-BE49-F238E27FC236}">
                <a16:creationId xmlns:a16="http://schemas.microsoft.com/office/drawing/2014/main" id="{E08FE691-40C2-4526-BCAD-8497AFE026EC}"/>
              </a:ext>
            </a:extLst>
          </p:cNvPr>
          <p:cNvPicPr>
            <a:picLocks noChangeAspect="1"/>
          </p:cNvPicPr>
          <p:nvPr/>
        </p:nvPicPr>
        <p:blipFill>
          <a:blip r:embed="rId3"/>
          <a:stretch>
            <a:fillRect/>
          </a:stretch>
        </p:blipFill>
        <p:spPr>
          <a:xfrm>
            <a:off x="6935407" y="-4763"/>
            <a:ext cx="5256593" cy="6858000"/>
          </a:xfrm>
          <a:prstGeom prst="rect">
            <a:avLst/>
          </a:prstGeom>
        </p:spPr>
      </p:pic>
    </p:spTree>
    <p:extLst>
      <p:ext uri="{BB962C8B-B14F-4D97-AF65-F5344CB8AC3E}">
        <p14:creationId xmlns:p14="http://schemas.microsoft.com/office/powerpoint/2010/main" val="264476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30E9-9116-4B6B-943E-88C9802BC376}"/>
              </a:ext>
            </a:extLst>
          </p:cNvPr>
          <p:cNvSpPr>
            <a:spLocks noGrp="1"/>
          </p:cNvSpPr>
          <p:nvPr>
            <p:ph type="title"/>
          </p:nvPr>
        </p:nvSpPr>
        <p:spPr>
          <a:xfrm>
            <a:off x="422538" y="314942"/>
            <a:ext cx="10106379" cy="672483"/>
          </a:xfrm>
        </p:spPr>
        <p:txBody>
          <a:bodyPr>
            <a:normAutofit/>
          </a:bodyPr>
          <a:lstStyle/>
          <a:p>
            <a:r>
              <a:rPr lang="en-US" dirty="0"/>
              <a:t>				</a:t>
            </a:r>
            <a:r>
              <a:rPr lang="en-US" sz="4000" b="1" dirty="0"/>
              <a:t>CHECKING</a:t>
            </a:r>
            <a:endParaRPr lang="en-IN" sz="4000" b="1" dirty="0"/>
          </a:p>
        </p:txBody>
      </p:sp>
      <p:sp>
        <p:nvSpPr>
          <p:cNvPr id="4" name="Content Placeholder 3">
            <a:extLst>
              <a:ext uri="{FF2B5EF4-FFF2-40B4-BE49-F238E27FC236}">
                <a16:creationId xmlns:a16="http://schemas.microsoft.com/office/drawing/2014/main" id="{3957684E-CFB1-41D1-838E-3F0820D8F7C8}"/>
              </a:ext>
            </a:extLst>
          </p:cNvPr>
          <p:cNvSpPr>
            <a:spLocks noGrp="1"/>
          </p:cNvSpPr>
          <p:nvPr>
            <p:ph idx="1"/>
          </p:nvPr>
        </p:nvSpPr>
        <p:spPr/>
        <p:txBody>
          <a:bodyPr/>
          <a:lstStyle/>
          <a:p>
            <a:endParaRPr lang="en-IN"/>
          </a:p>
        </p:txBody>
      </p:sp>
      <p:sp>
        <p:nvSpPr>
          <p:cNvPr id="8" name="Text Placeholder 7">
            <a:extLst>
              <a:ext uri="{FF2B5EF4-FFF2-40B4-BE49-F238E27FC236}">
                <a16:creationId xmlns:a16="http://schemas.microsoft.com/office/drawing/2014/main" id="{ECFCE9C3-513D-4267-8709-077A4ACF061A}"/>
              </a:ext>
            </a:extLst>
          </p:cNvPr>
          <p:cNvSpPr>
            <a:spLocks noGrp="1"/>
          </p:cNvSpPr>
          <p:nvPr>
            <p:ph type="body" sz="half" idx="2"/>
          </p:nvPr>
        </p:nvSpPr>
        <p:spPr>
          <a:xfrm>
            <a:off x="328474" y="998306"/>
            <a:ext cx="4519860" cy="5413375"/>
          </a:xfrm>
        </p:spPr>
        <p:txBody>
          <a:bodyPr>
            <a:normAutofit fontScale="70000" lnSpcReduction="20000"/>
          </a:bodyPr>
          <a:lstStyle/>
          <a:p>
            <a:r>
              <a:rPr lang="en-IN" sz="1900" dirty="0">
                <a:latin typeface="Abadi" panose="020B0604020104020204" pitchFamily="34" charset="0"/>
              </a:rPr>
              <a:t>This module deals with monitoring each circuit and appliances parallelly</a:t>
            </a:r>
          </a:p>
          <a:p>
            <a:pPr marL="0" indent="0">
              <a:buNone/>
            </a:pPr>
            <a:r>
              <a:rPr lang="en-IN" sz="1900" dirty="0">
                <a:latin typeface="Abadi" panose="020B0604020104020204" pitchFamily="34" charset="0"/>
              </a:rPr>
              <a:t>With the current each draws.</a:t>
            </a:r>
          </a:p>
          <a:p>
            <a:r>
              <a:rPr lang="en-IN" sz="1900" dirty="0">
                <a:latin typeface="Abadi" panose="020B0604020104020204" pitchFamily="34" charset="0"/>
              </a:rPr>
              <a:t>For instance in circuit 1 every appliances like mixer and fridge’s current</a:t>
            </a:r>
          </a:p>
          <a:p>
            <a:pPr marL="0" indent="0">
              <a:buNone/>
            </a:pPr>
            <a:r>
              <a:rPr lang="en-IN" sz="1900" dirty="0">
                <a:latin typeface="Abadi" panose="020B0604020104020204" pitchFamily="34" charset="0"/>
              </a:rPr>
              <a:t>Values are monitored.</a:t>
            </a:r>
          </a:p>
          <a:p>
            <a:r>
              <a:rPr lang="en-IN" sz="1900" dirty="0">
                <a:latin typeface="Abadi" panose="020B0604020104020204" pitchFamily="34" charset="0"/>
              </a:rPr>
              <a:t>For mixer an int array named mixer will declared and then current value </a:t>
            </a:r>
          </a:p>
          <a:p>
            <a:pPr marL="0" indent="0">
              <a:buNone/>
            </a:pPr>
            <a:r>
              <a:rPr lang="en-IN" sz="1900" dirty="0">
                <a:latin typeface="Abadi" panose="020B0604020104020204" pitchFamily="34" charset="0"/>
              </a:rPr>
              <a:t>Will be read for each index and every value will be passed to another </a:t>
            </a:r>
          </a:p>
          <a:p>
            <a:pPr marL="0" indent="0">
              <a:buNone/>
            </a:pPr>
            <a:r>
              <a:rPr lang="en-IN" sz="1900" dirty="0">
                <a:latin typeface="Abadi" panose="020B0604020104020204" pitchFamily="34" charset="0"/>
              </a:rPr>
              <a:t>Implicit functions called switch breaker where through this every current </a:t>
            </a:r>
          </a:p>
          <a:p>
            <a:pPr marL="0" indent="0">
              <a:buNone/>
            </a:pPr>
            <a:r>
              <a:rPr lang="en-IN" sz="1900" dirty="0">
                <a:latin typeface="Abadi" panose="020B0604020104020204" pitchFamily="34" charset="0"/>
              </a:rPr>
              <a:t>Reading is checked and if it is more or less than the specified range given </a:t>
            </a:r>
          </a:p>
          <a:p>
            <a:pPr marL="0" indent="0">
              <a:buNone/>
            </a:pPr>
            <a:r>
              <a:rPr lang="en-IN" sz="1900" dirty="0">
                <a:latin typeface="Abadi" panose="020B0604020104020204" pitchFamily="34" charset="0"/>
              </a:rPr>
              <a:t>It performs an set of operation and try to minimize it.</a:t>
            </a:r>
          </a:p>
          <a:p>
            <a:r>
              <a:rPr lang="en-IN" sz="1900" dirty="0">
                <a:latin typeface="Abadi" panose="020B0604020104020204" pitchFamily="34" charset="0"/>
              </a:rPr>
              <a:t>After switch breaker checks the current and optimizes it then only it gets</a:t>
            </a:r>
          </a:p>
          <a:p>
            <a:pPr marL="0" indent="0">
              <a:buNone/>
            </a:pPr>
            <a:r>
              <a:rPr lang="en-IN" sz="1900" dirty="0">
                <a:latin typeface="Abadi" panose="020B0604020104020204" pitchFamily="34" charset="0"/>
              </a:rPr>
              <a:t>Stored in mixer array.</a:t>
            </a:r>
          </a:p>
          <a:p>
            <a:r>
              <a:rPr lang="en-IN" sz="1900" dirty="0">
                <a:latin typeface="Abadi" panose="020B0604020104020204" pitchFamily="34" charset="0"/>
              </a:rPr>
              <a:t>After storing all current values in mixer array then a function neutral is </a:t>
            </a:r>
          </a:p>
          <a:p>
            <a:pPr marL="0" indent="0">
              <a:buNone/>
            </a:pPr>
            <a:r>
              <a:rPr lang="en-IN" sz="1900" dirty="0">
                <a:latin typeface="Abadi" panose="020B0604020104020204" pitchFamily="34" charset="0"/>
              </a:rPr>
              <a:t>Called with the mixer array passed to it to check current returned to neutral.</a:t>
            </a:r>
          </a:p>
          <a:p>
            <a:r>
              <a:rPr lang="en-IN" sz="1900" dirty="0">
                <a:latin typeface="Abadi" panose="020B0604020104020204" pitchFamily="34" charset="0"/>
              </a:rPr>
              <a:t>So thorough these steps every appliances and circuit is checked with every </a:t>
            </a:r>
          </a:p>
          <a:p>
            <a:pPr marL="0" indent="0">
              <a:buNone/>
            </a:pPr>
            <a:r>
              <a:rPr lang="en-IN" sz="1900" dirty="0">
                <a:latin typeface="Abadi" panose="020B0604020104020204" pitchFamily="34" charset="0"/>
              </a:rPr>
              <a:t>Current value optimized and stored safe</a:t>
            </a:r>
            <a:r>
              <a:rPr lang="en-IN" sz="1600" dirty="0"/>
              <a:t>.</a:t>
            </a:r>
          </a:p>
        </p:txBody>
      </p:sp>
      <p:pic>
        <p:nvPicPr>
          <p:cNvPr id="6" name="Picture 5">
            <a:extLst>
              <a:ext uri="{FF2B5EF4-FFF2-40B4-BE49-F238E27FC236}">
                <a16:creationId xmlns:a16="http://schemas.microsoft.com/office/drawing/2014/main" id="{5BEFCDB8-15AA-447D-8536-F43821392D64}"/>
              </a:ext>
            </a:extLst>
          </p:cNvPr>
          <p:cNvPicPr>
            <a:picLocks noChangeAspect="1"/>
          </p:cNvPicPr>
          <p:nvPr/>
        </p:nvPicPr>
        <p:blipFill>
          <a:blip r:embed="rId2"/>
          <a:stretch>
            <a:fillRect/>
          </a:stretch>
        </p:blipFill>
        <p:spPr>
          <a:xfrm>
            <a:off x="5183188" y="987425"/>
            <a:ext cx="6172200" cy="4883150"/>
          </a:xfrm>
          <a:prstGeom prst="rect">
            <a:avLst/>
          </a:prstGeom>
        </p:spPr>
      </p:pic>
    </p:spTree>
    <p:extLst>
      <p:ext uri="{BB962C8B-B14F-4D97-AF65-F5344CB8AC3E}">
        <p14:creationId xmlns:p14="http://schemas.microsoft.com/office/powerpoint/2010/main" val="242345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6D80-0739-FA4A-B526-CF93F72758FD}"/>
              </a:ext>
            </a:extLst>
          </p:cNvPr>
          <p:cNvSpPr>
            <a:spLocks noGrp="1"/>
          </p:cNvSpPr>
          <p:nvPr>
            <p:ph type="title"/>
          </p:nvPr>
        </p:nvSpPr>
        <p:spPr>
          <a:xfrm>
            <a:off x="4223069" y="687292"/>
            <a:ext cx="7359928" cy="251013"/>
          </a:xfrm>
        </p:spPr>
        <p:txBody>
          <a:bodyPr anchor="b">
            <a:normAutofit fontScale="90000"/>
          </a:bodyPr>
          <a:lstStyle/>
          <a:p>
            <a:pPr algn="ctr"/>
            <a:r>
              <a:rPr lang="en-US" sz="3200" b="1">
                <a:solidFill>
                  <a:srgbClr val="FFC000">
                    <a:alpha val="60000"/>
                  </a:srgbClr>
                </a:solidFill>
              </a:rPr>
              <a:t>Electrical Basics to understand  this problem</a:t>
            </a:r>
            <a:endParaRPr lang="en-US" sz="3200" b="1">
              <a:solidFill>
                <a:srgbClr val="FFC000">
                  <a:alpha val="60000"/>
                </a:srgbClr>
              </a:solidFill>
              <a:cs typeface="Calibri Light"/>
            </a:endParaRPr>
          </a:p>
        </p:txBody>
      </p:sp>
      <p:sp>
        <p:nvSpPr>
          <p:cNvPr id="3" name="Content Placeholder 2">
            <a:extLst>
              <a:ext uri="{FF2B5EF4-FFF2-40B4-BE49-F238E27FC236}">
                <a16:creationId xmlns:a16="http://schemas.microsoft.com/office/drawing/2014/main" id="{952CDA8D-9FBD-E540-9C5A-85E40FEB3E7E}"/>
              </a:ext>
            </a:extLst>
          </p:cNvPr>
          <p:cNvSpPr>
            <a:spLocks noGrp="1"/>
          </p:cNvSpPr>
          <p:nvPr>
            <p:ph idx="1"/>
          </p:nvPr>
        </p:nvSpPr>
        <p:spPr>
          <a:xfrm>
            <a:off x="4019340" y="1129552"/>
            <a:ext cx="8070383" cy="5797177"/>
          </a:xfrm>
        </p:spPr>
        <p:txBody>
          <a:bodyPr vert="horz" lIns="91440" tIns="45720" rIns="91440" bIns="45720" rtlCol="0" anchor="t">
            <a:normAutofit fontScale="25000" lnSpcReduction="20000"/>
          </a:bodyPr>
          <a:lstStyle/>
          <a:p>
            <a:pPr rtl="0" fontAlgn="base">
              <a:buFont typeface="Arial" panose="020B0604020202020204" pitchFamily="34" charset="0"/>
              <a:buChar char="•"/>
            </a:pPr>
            <a:r>
              <a:rPr lang="en-US" sz="8000" i="0" u="none" strike="noStrike" dirty="0">
                <a:solidFill>
                  <a:schemeClr val="tx1">
                    <a:lumMod val="95000"/>
                  </a:schemeClr>
                </a:solidFill>
                <a:effectLst/>
              </a:rPr>
              <a:t>Most homes have a type of electrical service called </a:t>
            </a:r>
            <a:r>
              <a:rPr lang="en-US" sz="8000" i="1" dirty="0">
                <a:solidFill>
                  <a:schemeClr val="tx1">
                    <a:lumMod val="95000"/>
                  </a:schemeClr>
                </a:solidFill>
              </a:rPr>
              <a:t>single phase,</a:t>
            </a:r>
            <a:r>
              <a:rPr lang="en-US" sz="8000" i="1" u="none" strike="noStrike" dirty="0">
                <a:solidFill>
                  <a:schemeClr val="tx1">
                    <a:lumMod val="95000"/>
                  </a:schemeClr>
                </a:solidFill>
                <a:effectLst/>
              </a:rPr>
              <a:t> three-wire</a:t>
            </a:r>
            <a:r>
              <a:rPr lang="en-US" sz="8000" i="0" u="none" strike="noStrike" dirty="0">
                <a:solidFill>
                  <a:schemeClr val="tx1">
                    <a:lumMod val="95000"/>
                  </a:schemeClr>
                </a:solidFill>
                <a:effectLst/>
              </a:rPr>
              <a:t>. The service comes from the utility via two ungrounded ("hot") wires that carry 120 volts each, plus a single grounded ("neutral") wire. The wires connect to the home's service panel, and each hot wire provides 120-volt power to one of the two </a:t>
            </a:r>
            <a:r>
              <a:rPr lang="en-US" sz="8000" i="1" u="none" strike="noStrike" dirty="0">
                <a:solidFill>
                  <a:schemeClr val="tx1">
                    <a:lumMod val="95000"/>
                  </a:schemeClr>
                </a:solidFill>
                <a:effectLst/>
              </a:rPr>
              <a:t>hot bus bars</a:t>
            </a:r>
            <a:r>
              <a:rPr lang="en-US" sz="8000" i="0" u="none" strike="noStrike" dirty="0">
                <a:solidFill>
                  <a:schemeClr val="tx1">
                    <a:lumMod val="95000"/>
                  </a:schemeClr>
                </a:solidFill>
                <a:effectLst/>
              </a:rPr>
              <a:t> in the panel. The circuit breakers for the various household circuits (called </a:t>
            </a:r>
            <a:r>
              <a:rPr lang="en-US" sz="8000" i="1" u="none" strike="noStrike" dirty="0">
                <a:solidFill>
                  <a:schemeClr val="tx1">
                    <a:lumMod val="95000"/>
                  </a:schemeClr>
                </a:solidFill>
                <a:effectLst/>
              </a:rPr>
              <a:t>branch circuits</a:t>
            </a:r>
            <a:r>
              <a:rPr lang="en-US" sz="8000" i="0" u="none" strike="noStrike" dirty="0">
                <a:solidFill>
                  <a:schemeClr val="tx1">
                    <a:lumMod val="95000"/>
                  </a:schemeClr>
                </a:solidFill>
                <a:effectLst/>
              </a:rPr>
              <a:t>) snap into the panel and connect electrically to one or both of the hot bus bars.</a:t>
            </a:r>
            <a:r>
              <a:rPr lang="en-US" sz="8000" i="0" dirty="0">
                <a:solidFill>
                  <a:schemeClr val="tx1">
                    <a:lumMod val="95000"/>
                  </a:schemeClr>
                </a:solidFill>
                <a:effectLst/>
              </a:rPr>
              <a:t>​</a:t>
            </a:r>
          </a:p>
          <a:p>
            <a:pPr rtl="0" fontAlgn="base">
              <a:buFont typeface="Arial" panose="020B0604020202020204" pitchFamily="34" charset="0"/>
              <a:buChar char="•"/>
            </a:pPr>
            <a:r>
              <a:rPr lang="en-US" sz="8000" i="0" u="none" strike="noStrike" dirty="0">
                <a:solidFill>
                  <a:schemeClr val="tx1">
                    <a:lumMod val="95000"/>
                  </a:schemeClr>
                </a:solidFill>
                <a:effectLst/>
              </a:rPr>
              <a:t>Like the utility service wires, each branch circuit has one or two hot wires and a neutral wire. The electrical power leaves the panel along the hot wires and returns to the panel on the neutral. From there, the power goes back onto the utility grid via the utility service neutral.</a:t>
            </a:r>
            <a:r>
              <a:rPr lang="en-US" sz="8000" i="0" dirty="0">
                <a:solidFill>
                  <a:schemeClr val="tx1">
                    <a:lumMod val="95000"/>
                  </a:schemeClr>
                </a:solidFill>
                <a:effectLst/>
              </a:rPr>
              <a:t>​</a:t>
            </a:r>
          </a:p>
          <a:p>
            <a:r>
              <a:rPr lang="en-US" sz="8000" dirty="0">
                <a:solidFill>
                  <a:schemeClr val="tx1">
                    <a:lumMod val="95000"/>
                  </a:schemeClr>
                </a:solidFill>
              </a:rPr>
              <a:t>This panel consists of parts such as:</a:t>
            </a:r>
            <a:endParaRPr lang="en-US" sz="8000" dirty="0">
              <a:solidFill>
                <a:schemeClr val="tx1">
                  <a:lumMod val="95000"/>
                </a:schemeClr>
              </a:solidFill>
              <a:cs typeface="Calibri"/>
            </a:endParaRPr>
          </a:p>
          <a:p>
            <a:pPr marL="0" indent="0">
              <a:buNone/>
            </a:pPr>
            <a:r>
              <a:rPr lang="en-US" sz="8000" dirty="0">
                <a:solidFill>
                  <a:schemeClr val="tx1">
                    <a:lumMod val="95000"/>
                  </a:schemeClr>
                </a:solidFill>
              </a:rPr>
              <a:t>                    1.Main breaker </a:t>
            </a:r>
            <a:endParaRPr lang="en-US" sz="8000" dirty="0">
              <a:solidFill>
                <a:schemeClr val="tx1">
                  <a:lumMod val="95000"/>
                </a:schemeClr>
              </a:solidFill>
              <a:cs typeface="Calibri"/>
            </a:endParaRPr>
          </a:p>
          <a:p>
            <a:pPr marL="0" indent="0">
              <a:buNone/>
            </a:pPr>
            <a:r>
              <a:rPr lang="en-US" sz="8000" dirty="0">
                <a:solidFill>
                  <a:schemeClr val="tx1">
                    <a:lumMod val="95000"/>
                  </a:schemeClr>
                </a:solidFill>
              </a:rPr>
              <a:t>                  2.Switch breakers </a:t>
            </a:r>
            <a:endParaRPr lang="en-US" sz="8000" dirty="0">
              <a:solidFill>
                <a:schemeClr val="tx1">
                  <a:lumMod val="95000"/>
                </a:schemeClr>
              </a:solidFill>
              <a:cs typeface="Calibri"/>
            </a:endParaRPr>
          </a:p>
          <a:p>
            <a:pPr marL="0" indent="0">
              <a:buNone/>
            </a:pPr>
            <a:r>
              <a:rPr lang="en-US" sz="8000" dirty="0">
                <a:solidFill>
                  <a:schemeClr val="tx1">
                    <a:lumMod val="95000"/>
                  </a:schemeClr>
                </a:solidFill>
              </a:rPr>
              <a:t>                 3.Double and single pole breakers</a:t>
            </a:r>
            <a:endParaRPr lang="en-US" sz="8000" dirty="0">
              <a:solidFill>
                <a:schemeClr val="tx1">
                  <a:lumMod val="95000"/>
                </a:schemeClr>
              </a:solidFill>
              <a:cs typeface="Calibri"/>
            </a:endParaRPr>
          </a:p>
          <a:p>
            <a:pPr marL="0" indent="0">
              <a:buNone/>
            </a:pPr>
            <a:r>
              <a:rPr lang="en-US" sz="8000" dirty="0">
                <a:solidFill>
                  <a:schemeClr val="tx1">
                    <a:lumMod val="95000"/>
                  </a:schemeClr>
                </a:solidFill>
              </a:rPr>
              <a:t>                   4. 2Neutral bus bars</a:t>
            </a:r>
            <a:endParaRPr lang="en-US" sz="8000" dirty="0">
              <a:solidFill>
                <a:schemeClr val="tx1">
                  <a:lumMod val="95000"/>
                </a:schemeClr>
              </a:solidFill>
              <a:cs typeface="Calibri"/>
            </a:endParaRPr>
          </a:p>
          <a:p>
            <a:pPr marL="0" indent="0">
              <a:buNone/>
            </a:pPr>
            <a:r>
              <a:rPr lang="en-US" sz="8000" dirty="0">
                <a:solidFill>
                  <a:schemeClr val="bg1"/>
                </a:solidFill>
              </a:rPr>
              <a:t>                                                     </a:t>
            </a:r>
            <a:endParaRPr lang="en-US" sz="8000" dirty="0">
              <a:solidFill>
                <a:schemeClr val="bg1"/>
              </a:solidFill>
              <a:cs typeface="Calibri"/>
            </a:endParaRPr>
          </a:p>
          <a:p>
            <a:pPr rtl="0" fontAlgn="base">
              <a:buFont typeface="Arial" panose="020B0604020202020204" pitchFamily="34" charset="0"/>
              <a:buChar char="•"/>
            </a:pPr>
            <a:endParaRPr lang="en-US" sz="1000" i="0" dirty="0">
              <a:solidFill>
                <a:schemeClr val="bg1"/>
              </a:solidFill>
              <a:effectLst/>
            </a:endParaRPr>
          </a:p>
          <a:p>
            <a:endParaRPr lang="en-US" sz="1000" dirty="0">
              <a:solidFill>
                <a:schemeClr val="bg1"/>
              </a:solidFill>
              <a:cs typeface="Calibri"/>
            </a:endParaRPr>
          </a:p>
          <a:p>
            <a:pPr marL="514350" indent="-514350">
              <a:buFont typeface="+mj-lt"/>
              <a:buAutoNum type="arabicPeriod"/>
            </a:pPr>
            <a:endParaRPr lang="en-US" sz="1000" dirty="0">
              <a:solidFill>
                <a:schemeClr val="bg1"/>
              </a:solidFill>
              <a:cs typeface="Calibri"/>
            </a:endParaRPr>
          </a:p>
          <a:p>
            <a:pPr marL="0" indent="0">
              <a:buNone/>
            </a:pPr>
            <a:endParaRPr lang="en-US" sz="1000" dirty="0">
              <a:solidFill>
                <a:schemeClr val="bg1"/>
              </a:solidFill>
              <a:cs typeface="Calibri"/>
            </a:endParaRPr>
          </a:p>
        </p:txBody>
      </p:sp>
      <p:pic>
        <p:nvPicPr>
          <p:cNvPr id="13" name="Picture 4" descr="Details and inside of an electrical panel with labels">
            <a:extLst>
              <a:ext uri="{FF2B5EF4-FFF2-40B4-BE49-F238E27FC236}">
                <a16:creationId xmlns:a16="http://schemas.microsoft.com/office/drawing/2014/main" id="{38F86C48-96F1-41B1-B17B-5CF1AC579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3" r="1" b="973"/>
          <a:stretch/>
        </p:blipFill>
        <p:spPr bwMode="auto">
          <a:xfrm>
            <a:off x="680483" y="692617"/>
            <a:ext cx="3338857" cy="27432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rvice panel&#10;">
            <a:extLst>
              <a:ext uri="{FF2B5EF4-FFF2-40B4-BE49-F238E27FC236}">
                <a16:creationId xmlns:a16="http://schemas.microsoft.com/office/drawing/2014/main" id="{655D6989-D218-4D87-BA0C-3DD5BBDE70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568" r="4" b="19117"/>
          <a:stretch/>
        </p:blipFill>
        <p:spPr bwMode="auto">
          <a:xfrm>
            <a:off x="680483" y="3429003"/>
            <a:ext cx="3338857" cy="2743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EAF142-B541-4E18-BCF8-7261CC428C3D}"/>
              </a:ext>
            </a:extLst>
          </p:cNvPr>
          <p:cNvSpPr txBox="1"/>
          <p:nvPr/>
        </p:nvSpPr>
        <p:spPr>
          <a:xfrm>
            <a:off x="1455360" y="6145770"/>
            <a:ext cx="2418522" cy="369332"/>
          </a:xfrm>
          <a:prstGeom prst="rect">
            <a:avLst/>
          </a:prstGeom>
          <a:noFill/>
        </p:spPr>
        <p:txBody>
          <a:bodyPr wrap="square" rtlCol="0">
            <a:spAutoFit/>
          </a:bodyPr>
          <a:lstStyle/>
          <a:p>
            <a:r>
              <a:rPr lang="en-IN">
                <a:solidFill>
                  <a:schemeClr val="bg1"/>
                </a:solidFill>
              </a:rPr>
              <a:t>SERVICE PANEL</a:t>
            </a:r>
          </a:p>
        </p:txBody>
      </p:sp>
    </p:spTree>
    <p:extLst>
      <p:ext uri="{BB962C8B-B14F-4D97-AF65-F5344CB8AC3E}">
        <p14:creationId xmlns:p14="http://schemas.microsoft.com/office/powerpoint/2010/main" val="828563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917141-4C83-47BE-9E05-18AEE9C01F37}"/>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A83DD675-811A-4211-9BEF-9F06FC4465E8}"/>
              </a:ext>
            </a:extLst>
          </p:cNvPr>
          <p:cNvSpPr>
            <a:spLocks noGrp="1"/>
          </p:cNvSpPr>
          <p:nvPr>
            <p:ph sz="half" idx="2"/>
          </p:nvPr>
        </p:nvSpPr>
        <p:spPr/>
        <p:txBody>
          <a:bodyPr/>
          <a:lstStyle/>
          <a:p>
            <a:endParaRPr lang="en-IN" dirty="0"/>
          </a:p>
        </p:txBody>
      </p:sp>
      <p:pic>
        <p:nvPicPr>
          <p:cNvPr id="5" name="Picture 4">
            <a:extLst>
              <a:ext uri="{FF2B5EF4-FFF2-40B4-BE49-F238E27FC236}">
                <a16:creationId xmlns:a16="http://schemas.microsoft.com/office/drawing/2014/main" id="{85D05ACD-E7BE-4C05-B504-3FC993D39291}"/>
              </a:ext>
            </a:extLst>
          </p:cNvPr>
          <p:cNvPicPr>
            <a:picLocks noChangeAspect="1"/>
          </p:cNvPicPr>
          <p:nvPr/>
        </p:nvPicPr>
        <p:blipFill>
          <a:blip r:embed="rId2"/>
          <a:stretch>
            <a:fillRect/>
          </a:stretch>
        </p:blipFill>
        <p:spPr>
          <a:xfrm>
            <a:off x="0" y="0"/>
            <a:ext cx="3789485" cy="3199239"/>
          </a:xfrm>
          <a:prstGeom prst="rect">
            <a:avLst/>
          </a:prstGeom>
        </p:spPr>
      </p:pic>
      <p:pic>
        <p:nvPicPr>
          <p:cNvPr id="9" name="Picture 8">
            <a:extLst>
              <a:ext uri="{FF2B5EF4-FFF2-40B4-BE49-F238E27FC236}">
                <a16:creationId xmlns:a16="http://schemas.microsoft.com/office/drawing/2014/main" id="{B6860F8D-E349-43F4-9FE9-2DA7F27B1475}"/>
              </a:ext>
            </a:extLst>
          </p:cNvPr>
          <p:cNvPicPr>
            <a:picLocks noChangeAspect="1"/>
          </p:cNvPicPr>
          <p:nvPr/>
        </p:nvPicPr>
        <p:blipFill>
          <a:blip r:embed="rId3"/>
          <a:stretch>
            <a:fillRect/>
          </a:stretch>
        </p:blipFill>
        <p:spPr>
          <a:xfrm>
            <a:off x="3789485" y="0"/>
            <a:ext cx="4613032" cy="3199239"/>
          </a:xfrm>
          <a:prstGeom prst="rect">
            <a:avLst/>
          </a:prstGeom>
        </p:spPr>
      </p:pic>
      <p:pic>
        <p:nvPicPr>
          <p:cNvPr id="12" name="Picture 11">
            <a:extLst>
              <a:ext uri="{FF2B5EF4-FFF2-40B4-BE49-F238E27FC236}">
                <a16:creationId xmlns:a16="http://schemas.microsoft.com/office/drawing/2014/main" id="{A0005701-F75B-4E8E-AAF5-3F90D9766E39}"/>
              </a:ext>
            </a:extLst>
          </p:cNvPr>
          <p:cNvPicPr>
            <a:picLocks noChangeAspect="1"/>
          </p:cNvPicPr>
          <p:nvPr/>
        </p:nvPicPr>
        <p:blipFill>
          <a:blip r:embed="rId4"/>
          <a:stretch>
            <a:fillRect/>
          </a:stretch>
        </p:blipFill>
        <p:spPr>
          <a:xfrm>
            <a:off x="8402517" y="0"/>
            <a:ext cx="3789483" cy="3199239"/>
          </a:xfrm>
          <a:prstGeom prst="rect">
            <a:avLst/>
          </a:prstGeom>
        </p:spPr>
      </p:pic>
      <p:pic>
        <p:nvPicPr>
          <p:cNvPr id="14" name="Picture 13">
            <a:extLst>
              <a:ext uri="{FF2B5EF4-FFF2-40B4-BE49-F238E27FC236}">
                <a16:creationId xmlns:a16="http://schemas.microsoft.com/office/drawing/2014/main" id="{41212221-EE66-4D6E-8B84-3DC59F8BA17A}"/>
              </a:ext>
            </a:extLst>
          </p:cNvPr>
          <p:cNvPicPr>
            <a:picLocks noChangeAspect="1"/>
          </p:cNvPicPr>
          <p:nvPr/>
        </p:nvPicPr>
        <p:blipFill>
          <a:blip r:embed="rId5"/>
          <a:stretch>
            <a:fillRect/>
          </a:stretch>
        </p:blipFill>
        <p:spPr>
          <a:xfrm>
            <a:off x="1" y="3199239"/>
            <a:ext cx="5552094" cy="3447886"/>
          </a:xfrm>
          <a:prstGeom prst="rect">
            <a:avLst/>
          </a:prstGeom>
        </p:spPr>
      </p:pic>
      <p:pic>
        <p:nvPicPr>
          <p:cNvPr id="16" name="Picture 15">
            <a:extLst>
              <a:ext uri="{FF2B5EF4-FFF2-40B4-BE49-F238E27FC236}">
                <a16:creationId xmlns:a16="http://schemas.microsoft.com/office/drawing/2014/main" id="{D5F8416E-8791-47D2-997E-AA108C84333A}"/>
              </a:ext>
            </a:extLst>
          </p:cNvPr>
          <p:cNvPicPr>
            <a:picLocks noChangeAspect="1"/>
          </p:cNvPicPr>
          <p:nvPr/>
        </p:nvPicPr>
        <p:blipFill>
          <a:blip r:embed="rId6"/>
          <a:stretch>
            <a:fillRect/>
          </a:stretch>
        </p:blipFill>
        <p:spPr>
          <a:xfrm>
            <a:off x="5552095" y="3199238"/>
            <a:ext cx="6639905" cy="3447886"/>
          </a:xfrm>
          <a:prstGeom prst="rect">
            <a:avLst/>
          </a:prstGeom>
        </p:spPr>
      </p:pic>
    </p:spTree>
    <p:extLst>
      <p:ext uri="{BB962C8B-B14F-4D97-AF65-F5344CB8AC3E}">
        <p14:creationId xmlns:p14="http://schemas.microsoft.com/office/powerpoint/2010/main" val="286658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961F8-E4E0-4B6F-B9FF-ACB6A4223A5F}"/>
              </a:ext>
            </a:extLst>
          </p:cNvPr>
          <p:cNvSpPr>
            <a:spLocks noGrp="1"/>
          </p:cNvSpPr>
          <p:nvPr>
            <p:ph type="title"/>
          </p:nvPr>
        </p:nvSpPr>
        <p:spPr>
          <a:xfrm>
            <a:off x="643467" y="321734"/>
            <a:ext cx="10905066" cy="1135737"/>
          </a:xfrm>
        </p:spPr>
        <p:txBody>
          <a:bodyPr>
            <a:normAutofit/>
          </a:bodyPr>
          <a:lstStyle/>
          <a:p>
            <a:r>
              <a:rPr lang="en-US" sz="3600" dirty="0"/>
              <a:t>			</a:t>
            </a:r>
            <a:r>
              <a:rPr lang="en-US" sz="4000" b="1" dirty="0"/>
              <a:t>SWITCH BREAKER</a:t>
            </a:r>
            <a:endParaRPr lang="en-IN" sz="4000" b="1" dirty="0"/>
          </a:p>
        </p:txBody>
      </p:sp>
      <p:sp>
        <p:nvSpPr>
          <p:cNvPr id="6" name="Content Placeholder 5">
            <a:extLst>
              <a:ext uri="{FF2B5EF4-FFF2-40B4-BE49-F238E27FC236}">
                <a16:creationId xmlns:a16="http://schemas.microsoft.com/office/drawing/2014/main" id="{EF4184C9-B412-47A7-A494-8F85401D39C6}"/>
              </a:ext>
            </a:extLst>
          </p:cNvPr>
          <p:cNvSpPr>
            <a:spLocks noGrp="1"/>
          </p:cNvSpPr>
          <p:nvPr>
            <p:ph idx="1"/>
          </p:nvPr>
        </p:nvSpPr>
        <p:spPr>
          <a:xfrm>
            <a:off x="643467" y="1782981"/>
            <a:ext cx="10905066" cy="4393982"/>
          </a:xfrm>
        </p:spPr>
        <p:txBody>
          <a:bodyPr>
            <a:normAutofit/>
          </a:bodyPr>
          <a:lstStyle/>
          <a:p>
            <a:r>
              <a:rPr lang="en-US" sz="2500" dirty="0">
                <a:latin typeface="Abadi"/>
                <a:cs typeface="Biome"/>
              </a:rPr>
              <a:t>Whenever a appliance use more power than the breaker is specified like 5-10A or 15-20A,20-30A the switch trips automatically if it exceeds the limit.</a:t>
            </a:r>
          </a:p>
          <a:p>
            <a:r>
              <a:rPr lang="en-US" sz="2500" dirty="0">
                <a:latin typeface="Abadi"/>
                <a:cs typeface="Biome"/>
              </a:rPr>
              <a:t>Single pole breakers which give 120V from one of the hot bus, these switches can be used for low voltage appliances</a:t>
            </a:r>
          </a:p>
          <a:p>
            <a:r>
              <a:rPr lang="en-US" sz="2500" dirty="0">
                <a:latin typeface="Abadi"/>
                <a:cs typeface="Biome"/>
              </a:rPr>
              <a:t>Double pole breakers in which 2 </a:t>
            </a:r>
            <a:r>
              <a:rPr lang="en-US" sz="2500" dirty="0" err="1">
                <a:latin typeface="Abadi"/>
                <a:cs typeface="Biome"/>
              </a:rPr>
              <a:t>hotbus</a:t>
            </a:r>
            <a:r>
              <a:rPr lang="en-US" sz="2500" dirty="0">
                <a:latin typeface="Abadi"/>
                <a:cs typeface="Biome"/>
              </a:rPr>
              <a:t> wires gets connected and collectively gives 240V which can be given to high voltage appliances.</a:t>
            </a:r>
          </a:p>
          <a:p>
            <a:endParaRPr lang="en-IN" sz="2000" dirty="0"/>
          </a:p>
        </p:txBody>
      </p:sp>
    </p:spTree>
    <p:extLst>
      <p:ext uri="{BB962C8B-B14F-4D97-AF65-F5344CB8AC3E}">
        <p14:creationId xmlns:p14="http://schemas.microsoft.com/office/powerpoint/2010/main" val="3421337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A3873-B599-4F7D-B606-93E855ED6A0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Switch breaker</a:t>
            </a:r>
          </a:p>
        </p:txBody>
      </p:sp>
      <p:sp>
        <p:nvSpPr>
          <p:cNvPr id="4" name="Text Placeholder 3">
            <a:extLst>
              <a:ext uri="{FF2B5EF4-FFF2-40B4-BE49-F238E27FC236}">
                <a16:creationId xmlns:a16="http://schemas.microsoft.com/office/drawing/2014/main" id="{5AAF057D-BFFF-41AD-BC87-84026DEE5D88}"/>
              </a:ext>
            </a:extLst>
          </p:cNvPr>
          <p:cNvSpPr>
            <a:spLocks noGrp="1"/>
          </p:cNvSpPr>
          <p:nvPr>
            <p:ph type="body" sz="half" idx="2"/>
          </p:nvPr>
        </p:nvSpPr>
        <p:spPr>
          <a:xfrm>
            <a:off x="643467" y="1782981"/>
            <a:ext cx="10905066" cy="4393982"/>
          </a:xfrm>
        </p:spPr>
        <p:txBody>
          <a:bodyPr vert="horz" lIns="91440" tIns="45720" rIns="91440" bIns="45720" rtlCol="0">
            <a:normAutofit fontScale="92500" lnSpcReduction="20000"/>
          </a:bodyPr>
          <a:lstStyle/>
          <a:p>
            <a:r>
              <a:rPr lang="en-US" sz="2000" dirty="0"/>
              <a:t>We created a module for switch breaker where it checks whether the current is sufficient or not for appliances.</a:t>
            </a:r>
          </a:p>
          <a:p>
            <a:r>
              <a:rPr lang="en-US" sz="2000" dirty="0"/>
              <a:t>If its getting more current than required then the switch breaker needs to be tripped and trips </a:t>
            </a:r>
          </a:p>
          <a:p>
            <a:r>
              <a:rPr lang="en-US" sz="2000" dirty="0"/>
              <a:t>And if current for appliances is just somewhat greater then it will go electric panel in which the current flow gets reduced.</a:t>
            </a:r>
          </a:p>
          <a:p>
            <a:r>
              <a:rPr lang="en-US" sz="2000" dirty="0"/>
              <a:t>Double pole is used for appliances which takes more voltage </a:t>
            </a:r>
          </a:p>
          <a:p>
            <a:r>
              <a:rPr lang="en-US" sz="2000" dirty="0"/>
              <a:t>Single pole is used for appliances which takes less voltage </a:t>
            </a:r>
          </a:p>
          <a:p>
            <a:pPr>
              <a:lnSpc>
                <a:spcPct val="90000"/>
              </a:lnSpc>
              <a:spcAft>
                <a:spcPts val="600"/>
              </a:spcAft>
            </a:pPr>
            <a:r>
              <a:rPr lang="en-US" sz="2000" dirty="0"/>
              <a:t>We  used char arrays to store the current values of the appliances</a:t>
            </a:r>
          </a:p>
          <a:p>
            <a:pPr>
              <a:lnSpc>
                <a:spcPct val="90000"/>
              </a:lnSpc>
              <a:spcAft>
                <a:spcPts val="600"/>
              </a:spcAft>
            </a:pPr>
            <a:r>
              <a:rPr lang="en-US" sz="2000" dirty="0"/>
              <a:t>Here </a:t>
            </a:r>
            <a:r>
              <a:rPr lang="en-US" sz="2000" dirty="0" err="1"/>
              <a:t>xyz</a:t>
            </a:r>
            <a:r>
              <a:rPr lang="en-US" sz="2000" dirty="0"/>
              <a:t> is current flow of the appliance </a:t>
            </a:r>
          </a:p>
          <a:p>
            <a:pPr>
              <a:lnSpc>
                <a:spcPct val="90000"/>
              </a:lnSpc>
              <a:spcAft>
                <a:spcPts val="600"/>
              </a:spcAft>
            </a:pPr>
            <a:r>
              <a:rPr lang="en-US" sz="2000" dirty="0"/>
              <a:t>In first if statement it checks whether the current is in optimal state </a:t>
            </a:r>
          </a:p>
          <a:p>
            <a:pPr>
              <a:lnSpc>
                <a:spcPct val="90000"/>
              </a:lnSpc>
              <a:spcAft>
                <a:spcPts val="600"/>
              </a:spcAft>
            </a:pPr>
            <a:r>
              <a:rPr lang="en-US" sz="2000" dirty="0"/>
              <a:t>If the current flow is less than the appliance needed</a:t>
            </a:r>
          </a:p>
          <a:p>
            <a:pPr>
              <a:lnSpc>
                <a:spcPct val="90000"/>
              </a:lnSpc>
              <a:spcAft>
                <a:spcPts val="600"/>
              </a:spcAft>
            </a:pPr>
            <a:r>
              <a:rPr lang="en-US" sz="2000" dirty="0"/>
              <a:t>Then it switch breaker trips If it is has  more current reading then it goes  electric panel</a:t>
            </a: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1504149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1B4110-1661-4351-924A-8BFEE865BC74}"/>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Code for switch breaker</a:t>
            </a:r>
          </a:p>
        </p:txBody>
      </p:sp>
      <p:pic>
        <p:nvPicPr>
          <p:cNvPr id="14" name="Content Placeholder 13">
            <a:extLst>
              <a:ext uri="{FF2B5EF4-FFF2-40B4-BE49-F238E27FC236}">
                <a16:creationId xmlns:a16="http://schemas.microsoft.com/office/drawing/2014/main" id="{8C7F135A-FBA9-4DFD-94CC-444EE70AA559}"/>
              </a:ext>
            </a:extLst>
          </p:cNvPr>
          <p:cNvPicPr>
            <a:picLocks noGrp="1" noChangeAspect="1"/>
          </p:cNvPicPr>
          <p:nvPr>
            <p:ph idx="1"/>
          </p:nvPr>
        </p:nvPicPr>
        <p:blipFill>
          <a:blip r:embed="rId2"/>
          <a:stretch>
            <a:fillRect/>
          </a:stretch>
        </p:blipFill>
        <p:spPr>
          <a:xfrm>
            <a:off x="2464197" y="1457471"/>
            <a:ext cx="6758934" cy="4857382"/>
          </a:xfrm>
          <a:prstGeom prst="rect">
            <a:avLst/>
          </a:prstGeom>
        </p:spPr>
      </p:pic>
    </p:spTree>
    <p:extLst>
      <p:ext uri="{BB962C8B-B14F-4D97-AF65-F5344CB8AC3E}">
        <p14:creationId xmlns:p14="http://schemas.microsoft.com/office/powerpoint/2010/main" val="3929023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AE3997-CDAE-41F0-840D-1854AC32BAFD}"/>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ctr"/>
            <a:r>
              <a:rPr lang="en-US" sz="4000" b="1" kern="1200" dirty="0">
                <a:solidFill>
                  <a:schemeClr val="tx1"/>
                </a:solidFill>
                <a:latin typeface="+mj-lt"/>
                <a:ea typeface="+mj-ea"/>
                <a:cs typeface="+mj-cs"/>
              </a:rPr>
              <a:t>ELECTRIC PANEL</a:t>
            </a:r>
          </a:p>
        </p:txBody>
      </p:sp>
      <p:sp>
        <p:nvSpPr>
          <p:cNvPr id="6" name="Text Placeholder 5">
            <a:extLst>
              <a:ext uri="{FF2B5EF4-FFF2-40B4-BE49-F238E27FC236}">
                <a16:creationId xmlns:a16="http://schemas.microsoft.com/office/drawing/2014/main" id="{BEE2ED6A-9118-4EAC-91CD-A86255D90CE3}"/>
              </a:ext>
            </a:extLst>
          </p:cNvPr>
          <p:cNvSpPr>
            <a:spLocks noGrp="1"/>
          </p:cNvSpPr>
          <p:nvPr>
            <p:ph type="body" sz="half" idx="2"/>
          </p:nvPr>
        </p:nvSpPr>
        <p:spPr>
          <a:xfrm>
            <a:off x="643469" y="1782981"/>
            <a:ext cx="10575820" cy="4393982"/>
          </a:xfrm>
        </p:spPr>
        <p:txBody>
          <a:bodyPr vert="horz" lIns="91440" tIns="45720" rIns="91440" bIns="45720" rtlCol="0">
            <a:normAutofit/>
          </a:bodyPr>
          <a:lstStyle/>
          <a:p>
            <a:pPr indent="-228600">
              <a:buFont typeface="Arial" panose="020B0604020202020204" pitchFamily="34" charset="0"/>
              <a:buChar char="•"/>
            </a:pPr>
            <a:r>
              <a:rPr lang="en-US" sz="2500" dirty="0">
                <a:latin typeface="Abadi" panose="020B0604020104020204" pitchFamily="34" charset="0"/>
              </a:rPr>
              <a:t>We created a module called electric panel where current , </a:t>
            </a:r>
            <a:r>
              <a:rPr lang="en-US" sz="2500" dirty="0" err="1">
                <a:latin typeface="Abadi" panose="020B0604020104020204" pitchFamily="34" charset="0"/>
              </a:rPr>
              <a:t>xyz</a:t>
            </a:r>
            <a:r>
              <a:rPr lang="en-US" sz="2500" dirty="0">
                <a:latin typeface="Abadi" panose="020B0604020104020204" pitchFamily="34" charset="0"/>
              </a:rPr>
              <a:t>, right are parameters</a:t>
            </a:r>
          </a:p>
          <a:p>
            <a:pPr indent="-228600">
              <a:buFont typeface="Arial" panose="020B0604020202020204" pitchFamily="34" charset="0"/>
              <a:buChar char="•"/>
            </a:pPr>
            <a:r>
              <a:rPr lang="en-US" sz="2500" dirty="0">
                <a:latin typeface="Abadi" panose="020B0604020104020204" pitchFamily="34" charset="0"/>
              </a:rPr>
              <a:t>Here </a:t>
            </a:r>
            <a:r>
              <a:rPr lang="en-US" sz="2500" dirty="0" err="1">
                <a:latin typeface="Abadi" panose="020B0604020104020204" pitchFamily="34" charset="0"/>
              </a:rPr>
              <a:t>xyz</a:t>
            </a:r>
            <a:r>
              <a:rPr lang="en-US" sz="2500" dirty="0">
                <a:latin typeface="Abadi" panose="020B0604020104020204" pitchFamily="34" charset="0"/>
              </a:rPr>
              <a:t> is current carried </a:t>
            </a:r>
          </a:p>
          <a:p>
            <a:pPr indent="-228600">
              <a:buFont typeface="Arial" panose="020B0604020202020204" pitchFamily="34" charset="0"/>
              <a:buChar char="•"/>
            </a:pPr>
            <a:r>
              <a:rPr lang="en-US" sz="2500" dirty="0">
                <a:latin typeface="Abadi" panose="020B0604020104020204" pitchFamily="34" charset="0"/>
              </a:rPr>
              <a:t>This module checks every appliance and starts to decrease the current flowing to be in optimal state</a:t>
            </a: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2817281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460664-8364-4865-921F-E0D0006BDFBD}"/>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4000" b="1" dirty="0"/>
              <a:t>			Electric panel code</a:t>
            </a:r>
          </a:p>
        </p:txBody>
      </p:sp>
      <p:sp>
        <p:nvSpPr>
          <p:cNvPr id="3" name="Content Placeholder 2">
            <a:extLst>
              <a:ext uri="{FF2B5EF4-FFF2-40B4-BE49-F238E27FC236}">
                <a16:creationId xmlns:a16="http://schemas.microsoft.com/office/drawing/2014/main" id="{C4433674-A3E7-401A-9D44-9B29B20BC911}"/>
              </a:ext>
            </a:extLst>
          </p:cNvPr>
          <p:cNvSpPr>
            <a:spLocks noGrp="1"/>
          </p:cNvSpPr>
          <p:nvPr>
            <p:ph sz="half" idx="1"/>
          </p:nvPr>
        </p:nvSpPr>
        <p:spPr/>
        <p:txBody>
          <a:bodyPr/>
          <a:lstStyle/>
          <a:p>
            <a:endParaRPr lang="en-IN"/>
          </a:p>
        </p:txBody>
      </p:sp>
      <p:pic>
        <p:nvPicPr>
          <p:cNvPr id="5" name="Picture 4">
            <a:extLst>
              <a:ext uri="{FF2B5EF4-FFF2-40B4-BE49-F238E27FC236}">
                <a16:creationId xmlns:a16="http://schemas.microsoft.com/office/drawing/2014/main" id="{C9612D63-9D36-42B4-A1DC-96364EB8F7C9}"/>
              </a:ext>
            </a:extLst>
          </p:cNvPr>
          <p:cNvPicPr>
            <a:picLocks noChangeAspect="1"/>
          </p:cNvPicPr>
          <p:nvPr/>
        </p:nvPicPr>
        <p:blipFill>
          <a:blip r:embed="rId2"/>
          <a:stretch>
            <a:fillRect/>
          </a:stretch>
        </p:blipFill>
        <p:spPr>
          <a:xfrm>
            <a:off x="6057900" y="1572739"/>
            <a:ext cx="5992061" cy="4845646"/>
          </a:xfrm>
          <a:prstGeom prst="rect">
            <a:avLst/>
          </a:prstGeom>
        </p:spPr>
      </p:pic>
      <p:pic>
        <p:nvPicPr>
          <p:cNvPr id="16" name="Picture 15">
            <a:extLst>
              <a:ext uri="{FF2B5EF4-FFF2-40B4-BE49-F238E27FC236}">
                <a16:creationId xmlns:a16="http://schemas.microsoft.com/office/drawing/2014/main" id="{2E91A807-D89D-410F-82C5-50AE6F0E34CC}"/>
              </a:ext>
            </a:extLst>
          </p:cNvPr>
          <p:cNvPicPr>
            <a:picLocks noChangeAspect="1"/>
          </p:cNvPicPr>
          <p:nvPr/>
        </p:nvPicPr>
        <p:blipFill>
          <a:blip r:embed="rId3"/>
          <a:stretch>
            <a:fillRect/>
          </a:stretch>
        </p:blipFill>
        <p:spPr>
          <a:xfrm>
            <a:off x="562708" y="1572740"/>
            <a:ext cx="5495192" cy="4922691"/>
          </a:xfrm>
          <a:prstGeom prst="rect">
            <a:avLst/>
          </a:prstGeom>
        </p:spPr>
      </p:pic>
    </p:spTree>
    <p:extLst>
      <p:ext uri="{BB962C8B-B14F-4D97-AF65-F5344CB8AC3E}">
        <p14:creationId xmlns:p14="http://schemas.microsoft.com/office/powerpoint/2010/main" val="1416217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2E9A-6FBA-4180-A26F-54EBEE7070E4}"/>
              </a:ext>
            </a:extLst>
          </p:cNvPr>
          <p:cNvSpPr>
            <a:spLocks noGrp="1"/>
          </p:cNvSpPr>
          <p:nvPr>
            <p:ph type="title"/>
          </p:nvPr>
        </p:nvSpPr>
        <p:spPr>
          <a:xfrm>
            <a:off x="804672" y="640263"/>
            <a:ext cx="5221266" cy="1344975"/>
          </a:xfrm>
        </p:spPr>
        <p:txBody>
          <a:bodyPr vert="horz" lIns="91440" tIns="45720" rIns="91440" bIns="45720" rtlCol="0" anchor="ctr">
            <a:normAutofit/>
          </a:bodyPr>
          <a:lstStyle/>
          <a:p>
            <a:r>
              <a:rPr lang="en-US" sz="4000"/>
              <a:t>				</a:t>
            </a:r>
            <a:r>
              <a:rPr lang="en-US" sz="4000" b="1" dirty="0"/>
              <a:t>NEUTRAL</a:t>
            </a:r>
            <a:endParaRPr lang="en-US" sz="4000" b="1"/>
          </a:p>
        </p:txBody>
      </p:sp>
      <p:sp>
        <p:nvSpPr>
          <p:cNvPr id="15" name="Text Placeholder 14">
            <a:extLst>
              <a:ext uri="{FF2B5EF4-FFF2-40B4-BE49-F238E27FC236}">
                <a16:creationId xmlns:a16="http://schemas.microsoft.com/office/drawing/2014/main" id="{9A4956BF-696F-4444-98CE-6406314FC06F}"/>
              </a:ext>
            </a:extLst>
          </p:cNvPr>
          <p:cNvSpPr>
            <a:spLocks noGrp="1"/>
          </p:cNvSpPr>
          <p:nvPr>
            <p:ph type="body" sz="half" idx="2"/>
          </p:nvPr>
        </p:nvSpPr>
        <p:spPr>
          <a:xfrm>
            <a:off x="804672" y="2121763"/>
            <a:ext cx="5235490" cy="3773010"/>
          </a:xfrm>
        </p:spPr>
        <p:txBody>
          <a:bodyPr vert="horz" lIns="91440" tIns="45720" rIns="91440" bIns="45720" rtlCol="0">
            <a:normAutofit/>
          </a:bodyPr>
          <a:lstStyle/>
          <a:p>
            <a:pPr marL="285750" indent="-228600">
              <a:buFont typeface="Arial" panose="020B0604020202020204" pitchFamily="34" charset="0"/>
              <a:buChar char="•"/>
            </a:pPr>
            <a:r>
              <a:rPr lang="en-US" sz="1900"/>
              <a:t>After optimizing all cuurents and gets stored in the appliance name int array it is passed to this module.</a:t>
            </a:r>
          </a:p>
          <a:p>
            <a:pPr marL="285750" indent="-228600">
              <a:buFont typeface="Arial" panose="020B0604020202020204" pitchFamily="34" charset="0"/>
              <a:buChar char="•"/>
            </a:pPr>
            <a:r>
              <a:rPr lang="en-US" sz="1900"/>
              <a:t>Where we find the max and min value of the array array using some steps.</a:t>
            </a:r>
          </a:p>
          <a:p>
            <a:pPr marL="285750" indent="-228600">
              <a:buFont typeface="Arial" panose="020B0604020202020204" pitchFamily="34" charset="0"/>
              <a:buChar char="•"/>
            </a:pPr>
            <a:r>
              <a:rPr lang="en-US" sz="1900"/>
              <a:t>Then we subtract Max and min current values and the value got is the current that is returned back to neutral wire.</a:t>
            </a:r>
          </a:p>
          <a:p>
            <a:pPr marL="285750" indent="-228600">
              <a:buFont typeface="Arial" panose="020B0604020202020204" pitchFamily="34" charset="0"/>
              <a:buChar char="•"/>
            </a:pPr>
            <a:r>
              <a:rPr lang="en-US" sz="1900"/>
              <a:t>If that value Is more than the specified range switch breaker is tripped and gets optimized</a:t>
            </a:r>
          </a:p>
          <a:p>
            <a:pPr marL="285750" indent="-228600">
              <a:buFont typeface="Arial" panose="020B0604020202020204" pitchFamily="34" charset="0"/>
              <a:buChar char="•"/>
            </a:pPr>
            <a:r>
              <a:rPr lang="en-US" sz="1900"/>
              <a:t>Or else electric panel function works again to minimize it.</a:t>
            </a:r>
          </a:p>
          <a:p>
            <a:pPr indent="-228600">
              <a:buFont typeface="Arial" panose="020B0604020202020204" pitchFamily="34" charset="0"/>
              <a:buChar char="•"/>
            </a:pPr>
            <a:endParaRPr lang="en-US" sz="1900"/>
          </a:p>
        </p:txBody>
      </p:sp>
      <p:pic>
        <p:nvPicPr>
          <p:cNvPr id="4" name="Picture 3">
            <a:extLst>
              <a:ext uri="{FF2B5EF4-FFF2-40B4-BE49-F238E27FC236}">
                <a16:creationId xmlns:a16="http://schemas.microsoft.com/office/drawing/2014/main" id="{2003EE9C-019D-4ED6-A27D-2ED3DAA52ED8}"/>
              </a:ext>
            </a:extLst>
          </p:cNvPr>
          <p:cNvPicPr>
            <a:picLocks noChangeAspect="1"/>
          </p:cNvPicPr>
          <p:nvPr/>
        </p:nvPicPr>
        <p:blipFill>
          <a:blip r:embed="rId2"/>
          <a:stretch>
            <a:fillRect/>
          </a:stretch>
        </p:blipFill>
        <p:spPr>
          <a:xfrm>
            <a:off x="6464594" y="0"/>
            <a:ext cx="4066578" cy="4784949"/>
          </a:xfrm>
          <a:prstGeom prst="rect">
            <a:avLst/>
          </a:prstGeom>
        </p:spPr>
      </p:pic>
      <p:pic>
        <p:nvPicPr>
          <p:cNvPr id="6" name="Picture 5">
            <a:extLst>
              <a:ext uri="{FF2B5EF4-FFF2-40B4-BE49-F238E27FC236}">
                <a16:creationId xmlns:a16="http://schemas.microsoft.com/office/drawing/2014/main" id="{2142C690-A1CE-4018-99AA-0B408164427F}"/>
              </a:ext>
            </a:extLst>
          </p:cNvPr>
          <p:cNvPicPr>
            <a:picLocks noChangeAspect="1"/>
          </p:cNvPicPr>
          <p:nvPr/>
        </p:nvPicPr>
        <p:blipFill>
          <a:blip r:embed="rId3"/>
          <a:stretch>
            <a:fillRect/>
          </a:stretch>
        </p:blipFill>
        <p:spPr>
          <a:xfrm>
            <a:off x="6464594" y="4784949"/>
            <a:ext cx="5727406" cy="2073051"/>
          </a:xfrm>
          <a:prstGeom prst="rect">
            <a:avLst/>
          </a:prstGeom>
        </p:spPr>
      </p:pic>
    </p:spTree>
    <p:extLst>
      <p:ext uri="{BB962C8B-B14F-4D97-AF65-F5344CB8AC3E}">
        <p14:creationId xmlns:p14="http://schemas.microsoft.com/office/powerpoint/2010/main" val="3982960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6CDF-56C8-43FD-89FD-D24F101CB6C6}"/>
              </a:ext>
            </a:extLst>
          </p:cNvPr>
          <p:cNvSpPr>
            <a:spLocks noGrp="1"/>
          </p:cNvSpPr>
          <p:nvPr>
            <p:ph type="ctrTitle"/>
          </p:nvPr>
        </p:nvSpPr>
        <p:spPr>
          <a:xfrm>
            <a:off x="789708" y="841664"/>
            <a:ext cx="4874661" cy="5156800"/>
          </a:xfrm>
        </p:spPr>
        <p:txBody>
          <a:bodyPr anchor="ctr">
            <a:normAutofit/>
          </a:bodyPr>
          <a:lstStyle/>
          <a:p>
            <a:pPr algn="l"/>
            <a:r>
              <a:rPr lang="en-US" sz="4800">
                <a:solidFill>
                  <a:schemeClr val="bg1"/>
                </a:solidFill>
              </a:rPr>
              <a:t>Load balancer Demo</a:t>
            </a:r>
            <a:endParaRPr lang="en-IN" sz="4800">
              <a:solidFill>
                <a:schemeClr val="bg1"/>
              </a:solidFill>
            </a:endParaRPr>
          </a:p>
        </p:txBody>
      </p:sp>
      <p:sp>
        <p:nvSpPr>
          <p:cNvPr id="3" name="Subtitle 2">
            <a:extLst>
              <a:ext uri="{FF2B5EF4-FFF2-40B4-BE49-F238E27FC236}">
                <a16:creationId xmlns:a16="http://schemas.microsoft.com/office/drawing/2014/main" id="{7259EE1B-444A-43C3-ADB8-03E6432C8A6C}"/>
              </a:ext>
            </a:extLst>
          </p:cNvPr>
          <p:cNvSpPr>
            <a:spLocks noGrp="1"/>
          </p:cNvSpPr>
          <p:nvPr>
            <p:ph type="subTitle" idx="1"/>
          </p:nvPr>
        </p:nvSpPr>
        <p:spPr>
          <a:xfrm>
            <a:off x="628651" y="841664"/>
            <a:ext cx="10773642" cy="5156800"/>
          </a:xfrm>
        </p:spPr>
        <p:txBody>
          <a:bodyPr anchor="ctr">
            <a:normAutofit/>
          </a:bodyPr>
          <a:lstStyle/>
          <a:p>
            <a:pPr marL="342900" indent="-342900" algn="l">
              <a:buFont typeface="Arial" panose="020B0604020202020204" pitchFamily="34" charset="0"/>
              <a:buChar char="•"/>
            </a:pPr>
            <a:r>
              <a:rPr lang="en-US" dirty="0">
                <a:solidFill>
                  <a:schemeClr val="tx2"/>
                </a:solidFill>
                <a:latin typeface="Abadi" panose="020B0604020104020204" pitchFamily="34" charset="0"/>
              </a:rPr>
              <a:t>The main goal of a load balancer is to achieve perfect balance so that more total current can be supplied to each branch circuit.</a:t>
            </a:r>
          </a:p>
          <a:p>
            <a:pPr marL="342900" indent="-342900" algn="l">
              <a:buFont typeface="Arial" panose="020B0604020202020204" pitchFamily="34" charset="0"/>
              <a:buChar char="•"/>
            </a:pPr>
            <a:r>
              <a:rPr lang="en-US" i="0" u="none" strike="noStrike" dirty="0">
                <a:solidFill>
                  <a:schemeClr val="tx2"/>
                </a:solidFill>
                <a:effectLst/>
                <a:latin typeface="Abadi" panose="020B0604020104020204" pitchFamily="34" charset="0"/>
                <a:ea typeface="Cambria"/>
              </a:rPr>
              <a:t>To understand how balancing works, imagine that a circuit supplies a refrigerator that draws 8 amps; the other circuit supplies a chest freezer that draws 7 amps. Both appliances run all the time, year-round. To balance the load of the two circuits, the breakers should be on different hot bus bars, or "legs," of the service panel. That way, the amperage of the two circuits cancel each other out when the power returns to the utility on the neutral. In this case, the current on the neutral would be 1 amp: 8 – 7 = 1. If both appliances pulled 8 amps, the current on the neutral would be 0. The goal is to have the current on the neutral be as low as possible—for safety, energy-efficiency, and other reasons.</a:t>
            </a:r>
            <a:r>
              <a:rPr lang="en-US" i="0" dirty="0">
                <a:solidFill>
                  <a:schemeClr val="tx2"/>
                </a:solidFill>
                <a:effectLst/>
                <a:latin typeface="Abadi" panose="020B0604020104020204" pitchFamily="34" charset="0"/>
                <a:ea typeface="Cambria"/>
              </a:rPr>
              <a:t>​</a:t>
            </a:r>
            <a:endParaRPr lang="en-US" i="0" dirty="0">
              <a:solidFill>
                <a:schemeClr val="tx2"/>
              </a:solidFill>
              <a:effectLst/>
              <a:latin typeface="Abadi" panose="020B0604020104020204" pitchFamily="34" charset="0"/>
              <a:ea typeface="Cambria"/>
              <a:cs typeface="Arial"/>
            </a:endParaRPr>
          </a:p>
          <a:p>
            <a:pPr marL="342900" indent="-342900" algn="l">
              <a:buFont typeface="Arial" panose="020B0604020202020204" pitchFamily="34" charset="0"/>
              <a:buChar char="•"/>
            </a:pPr>
            <a:endParaRPr lang="en-IN" sz="1700" dirty="0">
              <a:solidFill>
                <a:schemeClr val="tx2"/>
              </a:solidFill>
            </a:endParaRPr>
          </a:p>
        </p:txBody>
      </p:sp>
      <p:sp>
        <p:nvSpPr>
          <p:cNvPr id="4" name="TextBox 3">
            <a:extLst>
              <a:ext uri="{FF2B5EF4-FFF2-40B4-BE49-F238E27FC236}">
                <a16:creationId xmlns:a16="http://schemas.microsoft.com/office/drawing/2014/main" id="{D10AD5BF-4099-4B95-9828-6527EA3FBECE}"/>
              </a:ext>
            </a:extLst>
          </p:cNvPr>
          <p:cNvSpPr txBox="1"/>
          <p:nvPr/>
        </p:nvSpPr>
        <p:spPr>
          <a:xfrm>
            <a:off x="2979485" y="490204"/>
            <a:ext cx="4224233" cy="461665"/>
          </a:xfrm>
          <a:prstGeom prst="rect">
            <a:avLst/>
          </a:prstGeom>
          <a:noFill/>
        </p:spPr>
        <p:txBody>
          <a:bodyPr wrap="none" rtlCol="0">
            <a:spAutoFit/>
          </a:bodyPr>
          <a:lstStyle/>
          <a:p>
            <a:r>
              <a:rPr lang="en-US" sz="2400" dirty="0">
                <a:latin typeface="Aharoni" panose="02010803020104030203" pitchFamily="2" charset="-79"/>
                <a:cs typeface="Aharoni" panose="02010803020104030203" pitchFamily="2" charset="-79"/>
              </a:rPr>
              <a:t>WHAT IS LOAD BALANCING</a:t>
            </a:r>
            <a:endParaRPr lang="en-IN"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25015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EE169-EF7A-449F-A8AD-E008B1DA1907}"/>
              </a:ext>
            </a:extLst>
          </p:cNvPr>
          <p:cNvSpPr>
            <a:spLocks noGrp="1"/>
          </p:cNvSpPr>
          <p:nvPr>
            <p:ph type="title"/>
          </p:nvPr>
        </p:nvSpPr>
        <p:spPr>
          <a:xfrm>
            <a:off x="786385" y="841248"/>
            <a:ext cx="5129600" cy="5340097"/>
          </a:xfrm>
        </p:spPr>
        <p:txBody>
          <a:bodyPr anchor="ctr">
            <a:normAutofit/>
          </a:bodyPr>
          <a:lstStyle/>
          <a:p>
            <a:r>
              <a:rPr lang="en-US" sz="4800" dirty="0">
                <a:solidFill>
                  <a:schemeClr val="bg1"/>
                </a:solidFill>
              </a:rPr>
              <a:t>How is it solved using programming?</a:t>
            </a:r>
            <a:endParaRPr lang="en-IN" sz="4800" dirty="0">
              <a:solidFill>
                <a:schemeClr val="bg1"/>
              </a:solidFill>
            </a:endParaRPr>
          </a:p>
        </p:txBody>
      </p:sp>
      <p:sp>
        <p:nvSpPr>
          <p:cNvPr id="4" name="TextBox 3">
            <a:extLst>
              <a:ext uri="{FF2B5EF4-FFF2-40B4-BE49-F238E27FC236}">
                <a16:creationId xmlns:a16="http://schemas.microsoft.com/office/drawing/2014/main" id="{27478605-2323-4FBE-870B-3F785564A01B}"/>
              </a:ext>
            </a:extLst>
          </p:cNvPr>
          <p:cNvSpPr txBox="1"/>
          <p:nvPr/>
        </p:nvSpPr>
        <p:spPr>
          <a:xfrm>
            <a:off x="457835" y="1384443"/>
            <a:ext cx="11276329" cy="4431983"/>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current values of the common household appliances are predefined.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Number of appliances in the household and its current state(on or off) is given as input by the user.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appliances in the household are divided into branch circuits and the appliance which draws the highest and lowest current are calculated using if else if and else statements.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current returned to the neutral in each circuit is calculated and given as output to the user.</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251958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9234C-4786-4B45-B907-A57E4F1A06EB}"/>
              </a:ext>
            </a:extLst>
          </p:cNvPr>
          <p:cNvSpPr>
            <a:spLocks noGrp="1"/>
          </p:cNvSpPr>
          <p:nvPr>
            <p:ph type="title"/>
          </p:nvPr>
        </p:nvSpPr>
        <p:spPr>
          <a:xfrm>
            <a:off x="2657475" y="5619749"/>
            <a:ext cx="7690027" cy="808911"/>
          </a:xfrm>
        </p:spPr>
        <p:txBody>
          <a:bodyPr vert="horz" lIns="91440" tIns="45720" rIns="91440" bIns="45720" rtlCol="0" anchor="b">
            <a:normAutofit/>
          </a:bodyPr>
          <a:lstStyle/>
          <a:p>
            <a:r>
              <a:rPr lang="en-US" sz="4200" dirty="0"/>
              <a:t>    C code for Load balancer demo</a:t>
            </a:r>
          </a:p>
        </p:txBody>
      </p:sp>
      <p:pic>
        <p:nvPicPr>
          <p:cNvPr id="8" name="Picture 7">
            <a:extLst>
              <a:ext uri="{FF2B5EF4-FFF2-40B4-BE49-F238E27FC236}">
                <a16:creationId xmlns:a16="http://schemas.microsoft.com/office/drawing/2014/main" id="{D3D0802E-06DA-404A-8EBD-5E4551DD45A4}"/>
              </a:ext>
            </a:extLst>
          </p:cNvPr>
          <p:cNvPicPr>
            <a:picLocks noChangeAspect="1"/>
          </p:cNvPicPr>
          <p:nvPr/>
        </p:nvPicPr>
        <p:blipFill>
          <a:blip r:embed="rId2"/>
          <a:stretch>
            <a:fillRect/>
          </a:stretch>
        </p:blipFill>
        <p:spPr>
          <a:xfrm>
            <a:off x="1" y="0"/>
            <a:ext cx="6096000" cy="5619749"/>
          </a:xfrm>
          <a:prstGeom prst="rect">
            <a:avLst/>
          </a:prstGeom>
        </p:spPr>
      </p:pic>
      <p:pic>
        <p:nvPicPr>
          <p:cNvPr id="11" name="Picture 10">
            <a:extLst>
              <a:ext uri="{FF2B5EF4-FFF2-40B4-BE49-F238E27FC236}">
                <a16:creationId xmlns:a16="http://schemas.microsoft.com/office/drawing/2014/main" id="{0BE3F292-48B8-4D66-9C25-9569D4D3DDF9}"/>
              </a:ext>
            </a:extLst>
          </p:cNvPr>
          <p:cNvPicPr>
            <a:picLocks noChangeAspect="1"/>
          </p:cNvPicPr>
          <p:nvPr/>
        </p:nvPicPr>
        <p:blipFill>
          <a:blip r:embed="rId3"/>
          <a:stretch>
            <a:fillRect/>
          </a:stretch>
        </p:blipFill>
        <p:spPr>
          <a:xfrm>
            <a:off x="6096000" y="0"/>
            <a:ext cx="3051726" cy="5619749"/>
          </a:xfrm>
          <a:prstGeom prst="rect">
            <a:avLst/>
          </a:prstGeom>
        </p:spPr>
      </p:pic>
      <p:pic>
        <p:nvPicPr>
          <p:cNvPr id="13" name="Picture 12">
            <a:extLst>
              <a:ext uri="{FF2B5EF4-FFF2-40B4-BE49-F238E27FC236}">
                <a16:creationId xmlns:a16="http://schemas.microsoft.com/office/drawing/2014/main" id="{03CB9BA1-A8A0-4CCF-A8CB-52D0C3B72B85}"/>
              </a:ext>
            </a:extLst>
          </p:cNvPr>
          <p:cNvPicPr>
            <a:picLocks noChangeAspect="1"/>
          </p:cNvPicPr>
          <p:nvPr/>
        </p:nvPicPr>
        <p:blipFill>
          <a:blip r:embed="rId4"/>
          <a:stretch>
            <a:fillRect/>
          </a:stretch>
        </p:blipFill>
        <p:spPr>
          <a:xfrm>
            <a:off x="9147726" y="0"/>
            <a:ext cx="3044274" cy="5619749"/>
          </a:xfrm>
          <a:prstGeom prst="rect">
            <a:avLst/>
          </a:prstGeom>
        </p:spPr>
      </p:pic>
    </p:spTree>
    <p:extLst>
      <p:ext uri="{BB962C8B-B14F-4D97-AF65-F5344CB8AC3E}">
        <p14:creationId xmlns:p14="http://schemas.microsoft.com/office/powerpoint/2010/main" val="303613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D3E626A2-ADF0-492E-8614-614440702BA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9CDF4EB-2019-4F95-A02B-3C00BD37E761}"/>
              </a:ext>
            </a:extLst>
          </p:cNvPr>
          <p:cNvSpPr>
            <a:spLocks noGrp="1"/>
          </p:cNvSpPr>
          <p:nvPr>
            <p:ph type="title"/>
          </p:nvPr>
        </p:nvSpPr>
        <p:spPr>
          <a:xfrm>
            <a:off x="490537" y="5311857"/>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How electricity Reaches our home</a:t>
            </a:r>
          </a:p>
        </p:txBody>
      </p:sp>
    </p:spTree>
    <p:extLst>
      <p:ext uri="{BB962C8B-B14F-4D97-AF65-F5344CB8AC3E}">
        <p14:creationId xmlns:p14="http://schemas.microsoft.com/office/powerpoint/2010/main" val="312815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DB80-A416-454E-ABB3-0E1CCC56ABD4}"/>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2800" kern="1200" dirty="0">
                <a:solidFill>
                  <a:srgbClr val="FFFFFF"/>
                </a:solidFill>
                <a:latin typeface="+mj-lt"/>
                <a:ea typeface="+mj-ea"/>
                <a:cs typeface="+mj-cs"/>
              </a:rPr>
              <a:t>Calculating highest power drawing appliance in circuit 1 and 2</a:t>
            </a:r>
          </a:p>
        </p:txBody>
      </p:sp>
      <p:pic>
        <p:nvPicPr>
          <p:cNvPr id="4" name="Picture 3">
            <a:extLst>
              <a:ext uri="{FF2B5EF4-FFF2-40B4-BE49-F238E27FC236}">
                <a16:creationId xmlns:a16="http://schemas.microsoft.com/office/drawing/2014/main" id="{1A79BF8D-D2D1-4E19-8D5D-6D0C8F0ACF9D}"/>
              </a:ext>
            </a:extLst>
          </p:cNvPr>
          <p:cNvPicPr>
            <a:picLocks noChangeAspect="1"/>
          </p:cNvPicPr>
          <p:nvPr/>
        </p:nvPicPr>
        <p:blipFill>
          <a:blip r:embed="rId2"/>
          <a:stretch>
            <a:fillRect/>
          </a:stretch>
        </p:blipFill>
        <p:spPr>
          <a:xfrm>
            <a:off x="647700" y="0"/>
            <a:ext cx="3695699" cy="4171950"/>
          </a:xfrm>
          <a:prstGeom prst="rect">
            <a:avLst/>
          </a:prstGeom>
        </p:spPr>
      </p:pic>
      <p:pic>
        <p:nvPicPr>
          <p:cNvPr id="8" name="Picture 7">
            <a:extLst>
              <a:ext uri="{FF2B5EF4-FFF2-40B4-BE49-F238E27FC236}">
                <a16:creationId xmlns:a16="http://schemas.microsoft.com/office/drawing/2014/main" id="{3285C3E4-86B4-4271-B7CC-F8CF68E6B612}"/>
              </a:ext>
            </a:extLst>
          </p:cNvPr>
          <p:cNvPicPr>
            <a:picLocks noChangeAspect="1"/>
          </p:cNvPicPr>
          <p:nvPr/>
        </p:nvPicPr>
        <p:blipFill>
          <a:blip r:embed="rId3"/>
          <a:stretch>
            <a:fillRect/>
          </a:stretch>
        </p:blipFill>
        <p:spPr>
          <a:xfrm>
            <a:off x="4248151" y="0"/>
            <a:ext cx="3705225" cy="4289254"/>
          </a:xfrm>
          <a:prstGeom prst="rect">
            <a:avLst/>
          </a:prstGeom>
        </p:spPr>
      </p:pic>
      <p:pic>
        <p:nvPicPr>
          <p:cNvPr id="12" name="Picture 11">
            <a:extLst>
              <a:ext uri="{FF2B5EF4-FFF2-40B4-BE49-F238E27FC236}">
                <a16:creationId xmlns:a16="http://schemas.microsoft.com/office/drawing/2014/main" id="{7DAFF79F-7D27-4679-B256-A484ED0BD7F9}"/>
              </a:ext>
            </a:extLst>
          </p:cNvPr>
          <p:cNvPicPr>
            <a:picLocks noChangeAspect="1"/>
          </p:cNvPicPr>
          <p:nvPr/>
        </p:nvPicPr>
        <p:blipFill>
          <a:blip r:embed="rId4"/>
          <a:stretch>
            <a:fillRect/>
          </a:stretch>
        </p:blipFill>
        <p:spPr>
          <a:xfrm>
            <a:off x="7939087" y="-8755"/>
            <a:ext cx="3412843" cy="4280205"/>
          </a:xfrm>
          <a:prstGeom prst="rect">
            <a:avLst/>
          </a:prstGeom>
        </p:spPr>
      </p:pic>
      <p:pic>
        <p:nvPicPr>
          <p:cNvPr id="15" name="Picture 14">
            <a:extLst>
              <a:ext uri="{FF2B5EF4-FFF2-40B4-BE49-F238E27FC236}">
                <a16:creationId xmlns:a16="http://schemas.microsoft.com/office/drawing/2014/main" id="{10057FB2-1167-48A3-AB49-20CCEE947047}"/>
              </a:ext>
            </a:extLst>
          </p:cNvPr>
          <p:cNvPicPr>
            <a:picLocks noChangeAspect="1"/>
          </p:cNvPicPr>
          <p:nvPr/>
        </p:nvPicPr>
        <p:blipFill>
          <a:blip r:embed="rId5"/>
          <a:stretch>
            <a:fillRect/>
          </a:stretch>
        </p:blipFill>
        <p:spPr>
          <a:xfrm>
            <a:off x="647700" y="4171950"/>
            <a:ext cx="10708993" cy="2686050"/>
          </a:xfrm>
          <a:prstGeom prst="rect">
            <a:avLst/>
          </a:prstGeom>
        </p:spPr>
      </p:pic>
    </p:spTree>
    <p:extLst>
      <p:ext uri="{BB962C8B-B14F-4D97-AF65-F5344CB8AC3E}">
        <p14:creationId xmlns:p14="http://schemas.microsoft.com/office/powerpoint/2010/main" val="85992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lasses on top of a book">
            <a:extLst>
              <a:ext uri="{FF2B5EF4-FFF2-40B4-BE49-F238E27FC236}">
                <a16:creationId xmlns:a16="http://schemas.microsoft.com/office/drawing/2014/main" id="{AA1792FF-667F-4C7F-8F0D-702B09622B20}"/>
              </a:ext>
            </a:extLst>
          </p:cNvPr>
          <p:cNvPicPr>
            <a:picLocks noChangeAspect="1"/>
          </p:cNvPicPr>
          <p:nvPr/>
        </p:nvPicPr>
        <p:blipFill rotWithShape="1">
          <a:blip r:embed="rId2">
            <a:alphaModFix amt="40000"/>
          </a:blip>
          <a:srcRect t="14112" b="983"/>
          <a:stretch/>
        </p:blipFill>
        <p:spPr>
          <a:xfrm>
            <a:off x="0" y="37753"/>
            <a:ext cx="12191980" cy="6857990"/>
          </a:xfrm>
          <a:prstGeom prst="rect">
            <a:avLst/>
          </a:prstGeom>
        </p:spPr>
      </p:pic>
      <p:sp>
        <p:nvSpPr>
          <p:cNvPr id="2" name="Title 1">
            <a:extLst>
              <a:ext uri="{FF2B5EF4-FFF2-40B4-BE49-F238E27FC236}">
                <a16:creationId xmlns:a16="http://schemas.microsoft.com/office/drawing/2014/main" id="{C128573B-21F8-40F4-84D4-6DFFAA0DFAC4}"/>
              </a:ext>
            </a:extLst>
          </p:cNvPr>
          <p:cNvSpPr>
            <a:spLocks noGrp="1"/>
          </p:cNvSpPr>
          <p:nvPr>
            <p:ph type="title"/>
          </p:nvPr>
        </p:nvSpPr>
        <p:spPr>
          <a:xfrm>
            <a:off x="1720487" y="79070"/>
            <a:ext cx="8825658" cy="1597325"/>
          </a:xfrm>
        </p:spPr>
        <p:txBody>
          <a:bodyPr vert="horz" lIns="91440" tIns="45720" rIns="91440" bIns="45720" rtlCol="0" anchor="b">
            <a:normAutofit/>
          </a:bodyPr>
          <a:lstStyle/>
          <a:p>
            <a:r>
              <a:rPr lang="en-US" sz="7200" dirty="0">
                <a:solidFill>
                  <a:schemeClr val="tx1"/>
                </a:solidFill>
              </a:rPr>
              <a:t>      </a:t>
            </a:r>
            <a:r>
              <a:rPr lang="en-US" sz="7200" dirty="0">
                <a:solidFill>
                  <a:schemeClr val="accent6">
                    <a:lumMod val="40000"/>
                    <a:lumOff val="60000"/>
                  </a:schemeClr>
                </a:solidFill>
              </a:rPr>
              <a:t>REFERENCES</a:t>
            </a:r>
          </a:p>
        </p:txBody>
      </p:sp>
      <p:sp>
        <p:nvSpPr>
          <p:cNvPr id="4" name="TextBox 3">
            <a:extLst>
              <a:ext uri="{FF2B5EF4-FFF2-40B4-BE49-F238E27FC236}">
                <a16:creationId xmlns:a16="http://schemas.microsoft.com/office/drawing/2014/main" id="{F713505D-A867-4B49-9DD4-BDF1BDD313F3}"/>
              </a:ext>
            </a:extLst>
          </p:cNvPr>
          <p:cNvSpPr txBox="1"/>
          <p:nvPr/>
        </p:nvSpPr>
        <p:spPr>
          <a:xfrm>
            <a:off x="761206" y="2605204"/>
            <a:ext cx="10297858" cy="1661993"/>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chemeClr val="accent6">
                    <a:lumMod val="20000"/>
                    <a:lumOff val="80000"/>
                  </a:schemeClr>
                </a:solidFill>
                <a:hlinkClick r:id="rId3">
                  <a:extLst>
                    <a:ext uri="{A12FA001-AC4F-418D-AE19-62706E023703}">
                      <ahyp:hlinkClr xmlns:ahyp="http://schemas.microsoft.com/office/drawing/2018/hyperlinkcolor" val="tx"/>
                    </a:ext>
                  </a:extLst>
                </a:hlinkClick>
              </a:rPr>
              <a:t>www.thespruce.com</a:t>
            </a:r>
            <a:endParaRPr lang="en-IN" sz="2800" b="1" dirty="0">
              <a:solidFill>
                <a:schemeClr val="accent6">
                  <a:lumMod val="20000"/>
                  <a:lumOff val="80000"/>
                </a:schemeClr>
              </a:solidFill>
            </a:endParaRPr>
          </a:p>
          <a:p>
            <a:pPr marL="457200" indent="-457200">
              <a:buFont typeface="Arial" panose="020B0604020202020204" pitchFamily="34" charset="0"/>
              <a:buChar char="•"/>
            </a:pPr>
            <a:r>
              <a:rPr lang="en-IN" sz="2800" b="1" dirty="0">
                <a:solidFill>
                  <a:schemeClr val="accent6">
                    <a:lumMod val="20000"/>
                    <a:lumOff val="80000"/>
                  </a:schemeClr>
                </a:solidFill>
              </a:rPr>
              <a:t>en.wikipedia.org</a:t>
            </a:r>
          </a:p>
          <a:p>
            <a:pPr marL="457200" indent="-457200">
              <a:buFont typeface="Arial" panose="020B0604020202020204" pitchFamily="34" charset="0"/>
              <a:buChar char="•"/>
            </a:pPr>
            <a:r>
              <a:rPr lang="en-IN" sz="2800" b="1" dirty="0">
                <a:solidFill>
                  <a:schemeClr val="accent6">
                    <a:lumMod val="20000"/>
                    <a:lumOff val="80000"/>
                  </a:schemeClr>
                </a:solidFill>
              </a:rPr>
              <a:t>www.raritan.com</a:t>
            </a:r>
          </a:p>
          <a:p>
            <a:endParaRPr lang="en-IN" dirty="0"/>
          </a:p>
        </p:txBody>
      </p:sp>
    </p:spTree>
    <p:extLst>
      <p:ext uri="{BB962C8B-B14F-4D97-AF65-F5344CB8AC3E}">
        <p14:creationId xmlns:p14="http://schemas.microsoft.com/office/powerpoint/2010/main" val="625793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E4755AAC-4260-4174-9FD2-58F82742A309}"/>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FB30983-FBD8-454B-AD9E-A821F52C0209}"/>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chemeClr val="tx1"/>
                </a:solidFill>
              </a:rPr>
              <a:t>          THANK YOU</a:t>
            </a:r>
          </a:p>
        </p:txBody>
      </p:sp>
    </p:spTree>
    <p:extLst>
      <p:ext uri="{BB962C8B-B14F-4D97-AF65-F5344CB8AC3E}">
        <p14:creationId xmlns:p14="http://schemas.microsoft.com/office/powerpoint/2010/main" val="2964280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C54A1994-4F24-43EE-B6A3-8F93299837A4}"/>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20752" r="20137"/>
          <a:stretch/>
        </p:blipFill>
        <p:spPr>
          <a:xfrm>
            <a:off x="20" y="10"/>
            <a:ext cx="12191980" cy="6857990"/>
          </a:xfrm>
          <a:prstGeom prst="rect">
            <a:avLst/>
          </a:prstGeom>
        </p:spPr>
      </p:pic>
      <p:sp>
        <p:nvSpPr>
          <p:cNvPr id="2" name="Title 1">
            <a:extLst>
              <a:ext uri="{FF2B5EF4-FFF2-40B4-BE49-F238E27FC236}">
                <a16:creationId xmlns:a16="http://schemas.microsoft.com/office/drawing/2014/main" id="{E9D83F68-A3F7-4E4E-8603-DBB2C4AE93DE}"/>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latin typeface="AngsanaUPC"/>
                <a:cs typeface="Aharoni"/>
              </a:rPr>
              <a:t>SWITCH BREAKERS</a:t>
            </a:r>
            <a:endParaRPr lang="en-US" sz="4000" b="1">
              <a:solidFill>
                <a:srgbClr val="FFFFFF"/>
              </a:solidFill>
              <a:latin typeface="Algerian"/>
              <a:cs typeface="Aharoni"/>
            </a:endParaRPr>
          </a:p>
        </p:txBody>
      </p:sp>
      <p:sp>
        <p:nvSpPr>
          <p:cNvPr id="3" name="Content Placeholder 2">
            <a:extLst>
              <a:ext uri="{FF2B5EF4-FFF2-40B4-BE49-F238E27FC236}">
                <a16:creationId xmlns:a16="http://schemas.microsoft.com/office/drawing/2014/main" id="{EA22047F-41D0-D046-839B-0762097020DE}"/>
              </a:ext>
            </a:extLst>
          </p:cNvPr>
          <p:cNvSpPr>
            <a:spLocks noGrp="1"/>
          </p:cNvSpPr>
          <p:nvPr>
            <p:ph idx="1"/>
          </p:nvPr>
        </p:nvSpPr>
        <p:spPr>
          <a:xfrm>
            <a:off x="4653372" y="105103"/>
            <a:ext cx="7401992" cy="6663559"/>
          </a:xfrm>
        </p:spPr>
        <p:txBody>
          <a:bodyPr vert="horz" lIns="91440" tIns="45720" rIns="91440" bIns="45720" rtlCol="0" anchor="ctr">
            <a:normAutofit/>
          </a:bodyPr>
          <a:lstStyle/>
          <a:p>
            <a:r>
              <a:rPr lang="en-US" sz="2000">
                <a:solidFill>
                  <a:srgbClr val="FFFFFF"/>
                </a:solidFill>
                <a:latin typeface="Abadi"/>
                <a:cs typeface="Biome"/>
              </a:rPr>
              <a:t>This is the primary component of the electric panel. Each appliance is connected to separate switch breakers through main circuit of each rooms. The circuit is connected to breakers according to amperage requirements.</a:t>
            </a:r>
          </a:p>
          <a:p>
            <a:r>
              <a:rPr lang="en-US" sz="2000">
                <a:solidFill>
                  <a:srgbClr val="FFFFFF"/>
                </a:solidFill>
                <a:latin typeface="Abadi"/>
                <a:cs typeface="Biome"/>
              </a:rPr>
              <a:t>Whenever a appliance use more power than the breaker is specified like 5-10A or 15-20A,20-30A the switch trips automatically if it exceeds the limit.</a:t>
            </a:r>
          </a:p>
          <a:p>
            <a:r>
              <a:rPr lang="en-US" sz="2000">
                <a:solidFill>
                  <a:srgbClr val="FFFFFF"/>
                </a:solidFill>
                <a:latin typeface="Abadi"/>
                <a:cs typeface="Biome"/>
              </a:rPr>
              <a:t>Single pole breakers which give 120V from one of the hot bus, these switches can be used for low voltage appliances</a:t>
            </a:r>
          </a:p>
          <a:p>
            <a:r>
              <a:rPr lang="en-US" sz="2000">
                <a:solidFill>
                  <a:srgbClr val="FFFFFF"/>
                </a:solidFill>
                <a:latin typeface="Abadi"/>
                <a:cs typeface="Biome"/>
              </a:rPr>
              <a:t>Double pole breakers in which 2 </a:t>
            </a:r>
            <a:r>
              <a:rPr lang="en-US" sz="2000" err="1">
                <a:solidFill>
                  <a:srgbClr val="FFFFFF"/>
                </a:solidFill>
                <a:latin typeface="Abadi"/>
                <a:cs typeface="Biome"/>
              </a:rPr>
              <a:t>hotbus</a:t>
            </a:r>
            <a:r>
              <a:rPr lang="en-US" sz="2000">
                <a:solidFill>
                  <a:srgbClr val="FFFFFF"/>
                </a:solidFill>
                <a:latin typeface="Abadi"/>
                <a:cs typeface="Biome"/>
              </a:rPr>
              <a:t> wires gets connected and collectively gives 240V which can be given to high voltage appliances.</a:t>
            </a:r>
          </a:p>
          <a:p>
            <a:r>
              <a:rPr lang="en-US" sz="2000">
                <a:solidFill>
                  <a:srgbClr val="FFFFFF"/>
                </a:solidFill>
                <a:latin typeface="Abadi"/>
                <a:cs typeface="Biome"/>
              </a:rPr>
              <a:t>GFCI breakers are special breakers which can be used in kitchen, restrooms,</a:t>
            </a:r>
            <a:r>
              <a:rPr lang="en-US">
                <a:solidFill>
                  <a:srgbClr val="FFFFFF"/>
                </a:solidFill>
                <a:latin typeface="Abadi"/>
                <a:cs typeface="Biome"/>
              </a:rPr>
              <a:t> </a:t>
            </a:r>
            <a:r>
              <a:rPr lang="en-US" sz="2000" err="1">
                <a:solidFill>
                  <a:srgbClr val="FFFFFF"/>
                </a:solidFill>
                <a:latin typeface="Abadi"/>
                <a:cs typeface="Biome"/>
              </a:rPr>
              <a:t>etc</a:t>
            </a:r>
            <a:r>
              <a:rPr lang="en-US" sz="2000">
                <a:solidFill>
                  <a:srgbClr val="FFFFFF"/>
                </a:solidFill>
                <a:latin typeface="Abadi"/>
                <a:cs typeface="Biome"/>
              </a:rPr>
              <a:t> to control voltage rise when </a:t>
            </a:r>
            <a:r>
              <a:rPr lang="en-US" sz="2000" err="1">
                <a:solidFill>
                  <a:srgbClr val="FFFFFF"/>
                </a:solidFill>
                <a:latin typeface="Abadi"/>
                <a:cs typeface="Biome"/>
              </a:rPr>
              <a:t>hotbus</a:t>
            </a:r>
            <a:r>
              <a:rPr lang="en-US" sz="2000">
                <a:solidFill>
                  <a:srgbClr val="FFFFFF"/>
                </a:solidFill>
                <a:latin typeface="Abadi"/>
                <a:cs typeface="Biome"/>
              </a:rPr>
              <a:t> wires touch each other,</a:t>
            </a:r>
            <a:r>
              <a:rPr lang="en-US">
                <a:solidFill>
                  <a:srgbClr val="FFFFFF"/>
                </a:solidFill>
                <a:latin typeface="Abadi"/>
                <a:cs typeface="Biome"/>
              </a:rPr>
              <a:t> </a:t>
            </a:r>
            <a:r>
              <a:rPr lang="en-US" sz="2000">
                <a:solidFill>
                  <a:srgbClr val="FFFFFF"/>
                </a:solidFill>
                <a:latin typeface="Abadi"/>
                <a:cs typeface="Biome"/>
              </a:rPr>
              <a:t>it trips .</a:t>
            </a:r>
          </a:p>
          <a:p>
            <a:r>
              <a:rPr lang="en-US" sz="2000">
                <a:solidFill>
                  <a:srgbClr val="FFFFFF"/>
                </a:solidFill>
                <a:latin typeface="Abadi"/>
                <a:cs typeface="Biome"/>
              </a:rPr>
              <a:t>AFCI breakers are special breakers for bedrooms, hall, </a:t>
            </a:r>
            <a:r>
              <a:rPr lang="en-US" sz="2000" err="1">
                <a:solidFill>
                  <a:srgbClr val="FFFFFF"/>
                </a:solidFill>
                <a:latin typeface="Abadi"/>
                <a:cs typeface="Biome"/>
              </a:rPr>
              <a:t>etc</a:t>
            </a:r>
            <a:r>
              <a:rPr lang="en-US" sz="2000">
                <a:solidFill>
                  <a:srgbClr val="FFFFFF"/>
                </a:solidFill>
                <a:latin typeface="Abadi"/>
                <a:cs typeface="Biome"/>
              </a:rPr>
              <a:t>  because when some metal screws touch both wires a specific signal arises and to reduce voltage rise,</a:t>
            </a:r>
            <a:r>
              <a:rPr lang="en-US">
                <a:solidFill>
                  <a:srgbClr val="FFFFFF"/>
                </a:solidFill>
                <a:latin typeface="Abadi"/>
                <a:cs typeface="Biome"/>
              </a:rPr>
              <a:t> </a:t>
            </a:r>
            <a:r>
              <a:rPr lang="en-US" sz="2000">
                <a:solidFill>
                  <a:srgbClr val="FFFFFF"/>
                </a:solidFill>
                <a:latin typeface="Abadi"/>
                <a:cs typeface="Biome"/>
              </a:rPr>
              <a:t>it trips .</a:t>
            </a:r>
          </a:p>
        </p:txBody>
      </p:sp>
    </p:spTree>
    <p:extLst>
      <p:ext uri="{BB962C8B-B14F-4D97-AF65-F5344CB8AC3E}">
        <p14:creationId xmlns:p14="http://schemas.microsoft.com/office/powerpoint/2010/main" val="60345499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21DB-2E93-D641-930B-6BAD5B4D2D5A}"/>
              </a:ext>
            </a:extLst>
          </p:cNvPr>
          <p:cNvSpPr>
            <a:spLocks noGrp="1"/>
          </p:cNvSpPr>
          <p:nvPr>
            <p:ph type="title"/>
          </p:nvPr>
        </p:nvSpPr>
        <p:spPr>
          <a:xfrm>
            <a:off x="167052" y="143081"/>
            <a:ext cx="11107672" cy="1048861"/>
          </a:xfrm>
        </p:spPr>
        <p:txBody>
          <a:bodyPr anchor="b">
            <a:normAutofit/>
          </a:bodyPr>
          <a:lstStyle/>
          <a:p>
            <a:r>
              <a:rPr lang="en-US" sz="5000"/>
              <a:t>OUR UNDERSTANDING OF THE PROBLEM</a:t>
            </a:r>
          </a:p>
        </p:txBody>
      </p:sp>
      <p:sp>
        <p:nvSpPr>
          <p:cNvPr id="3" name="Content Placeholder 2">
            <a:extLst>
              <a:ext uri="{FF2B5EF4-FFF2-40B4-BE49-F238E27FC236}">
                <a16:creationId xmlns:a16="http://schemas.microsoft.com/office/drawing/2014/main" id="{5605604A-920A-1447-982A-C5491B27E9D0}"/>
              </a:ext>
            </a:extLst>
          </p:cNvPr>
          <p:cNvSpPr>
            <a:spLocks noGrp="1"/>
          </p:cNvSpPr>
          <p:nvPr>
            <p:ph idx="1"/>
          </p:nvPr>
        </p:nvSpPr>
        <p:spPr>
          <a:xfrm>
            <a:off x="0" y="1191942"/>
            <a:ext cx="7675658" cy="5666058"/>
          </a:xfrm>
        </p:spPr>
        <p:txBody>
          <a:bodyPr vert="horz" lIns="91440" tIns="45720" rIns="91440" bIns="45720" rtlCol="0" anchor="t">
            <a:normAutofit/>
          </a:bodyPr>
          <a:lstStyle/>
          <a:p>
            <a:r>
              <a:rPr lang="en-US" sz="1600">
                <a:cs typeface="Calibri"/>
              </a:rPr>
              <a:t>There is already a technique in which load is balanced in households.</a:t>
            </a:r>
          </a:p>
          <a:p>
            <a:r>
              <a:rPr lang="en-US" sz="1600">
                <a:cs typeface="Calibri"/>
              </a:rPr>
              <a:t>The existing solution is completely hardware based and no computer is needed as most of the problems are resolved by the service panel.</a:t>
            </a:r>
          </a:p>
          <a:p>
            <a:r>
              <a:rPr lang="en-US" sz="1600">
                <a:cs typeface="Calibri"/>
              </a:rPr>
              <a:t>The load balancer which we are designing should make sure that power is distributed to appliances in such a way that the current returned to neutral wire in service panel is as low as possible.</a:t>
            </a:r>
          </a:p>
          <a:p>
            <a:r>
              <a:rPr lang="en-US" sz="1600">
                <a:cs typeface="Calibri"/>
              </a:rPr>
              <a:t>Adding and removing appliances of different power levels possess a risk as wiring and connection cannot be done again by renovating the house.</a:t>
            </a:r>
          </a:p>
          <a:p>
            <a:r>
              <a:rPr lang="en-US" sz="1600">
                <a:cs typeface="Calibri"/>
              </a:rPr>
              <a:t>A specific part in the problem that cannot be resolved by the existing solution  is </a:t>
            </a:r>
            <a:r>
              <a:rPr lang="en-US" sz="1600">
                <a:cs typeface="Arial"/>
              </a:rPr>
              <a:t> to </a:t>
            </a:r>
            <a:r>
              <a:rPr lang="en-US" sz="1600" b="0" i="0">
                <a:effectLst/>
                <a:cs typeface="Arial"/>
              </a:rPr>
              <a:t>tackle the situation wherein there is a real demand for input power for a certain device but there are other devices which simply over utilize the power.</a:t>
            </a:r>
            <a:r>
              <a:rPr lang="en-US" sz="1600">
                <a:cs typeface="Arial"/>
              </a:rPr>
              <a:t> </a:t>
            </a:r>
            <a:endParaRPr lang="en-US" sz="1600" b="0" i="0">
              <a:effectLst/>
              <a:cs typeface="Arial"/>
            </a:endParaRPr>
          </a:p>
          <a:p>
            <a:r>
              <a:rPr lang="en-US" sz="1600">
                <a:cs typeface="Calibri"/>
              </a:rPr>
              <a:t>Here in this situation when power is overutilized and a appliance is in short of power the switch of overutilizing appliance just trips down and optimizes the power.</a:t>
            </a:r>
          </a:p>
          <a:p>
            <a:r>
              <a:rPr lang="en-US" sz="1600">
                <a:cs typeface="Calibri"/>
              </a:rPr>
              <a:t>There is a situation where some people without basic electrical knowledge would not know to turn the breaker switch on.</a:t>
            </a:r>
          </a:p>
          <a:p>
            <a:r>
              <a:rPr lang="en-US" sz="1600">
                <a:cs typeface="Calibri"/>
              </a:rPr>
              <a:t>So to tackle this situation which is the only situation we found the disadvantage for this panel so we made a solution using computers and IoT tech and the pattern recognized in panels and server load balancers.</a:t>
            </a:r>
          </a:p>
          <a:p>
            <a:endParaRPr lang="en-US" sz="1200">
              <a:cs typeface="Calibri"/>
            </a:endParaRPr>
          </a:p>
          <a:p>
            <a:endParaRPr lang="en-US" sz="1200">
              <a:cs typeface="Calibri"/>
            </a:endParaRPr>
          </a:p>
        </p:txBody>
      </p:sp>
      <p:pic>
        <p:nvPicPr>
          <p:cNvPr id="6" name="Picture 6" descr="A picture containing text, electronics&#10;&#10;Description automatically generated">
            <a:extLst>
              <a:ext uri="{FF2B5EF4-FFF2-40B4-BE49-F238E27FC236}">
                <a16:creationId xmlns:a16="http://schemas.microsoft.com/office/drawing/2014/main" id="{F17C1201-E33F-4CEB-B0E5-D619586D540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278" r="2514" b="-3"/>
          <a:stretch/>
        </p:blipFill>
        <p:spPr>
          <a:xfrm>
            <a:off x="7675658" y="2093976"/>
            <a:ext cx="3941064" cy="4096512"/>
          </a:xfrm>
          <a:prstGeom prst="rect">
            <a:avLst/>
          </a:prstGeom>
        </p:spPr>
      </p:pic>
    </p:spTree>
    <p:extLst>
      <p:ext uri="{BB962C8B-B14F-4D97-AF65-F5344CB8AC3E}">
        <p14:creationId xmlns:p14="http://schemas.microsoft.com/office/powerpoint/2010/main" val="354522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0991A6-F00B-4EE0-B676-5F715ADA35E0}"/>
              </a:ext>
            </a:extLst>
          </p:cNvPr>
          <p:cNvSpPr>
            <a:spLocks noGrp="1"/>
          </p:cNvSpPr>
          <p:nvPr>
            <p:ph type="title"/>
          </p:nvPr>
        </p:nvSpPr>
        <p:spPr>
          <a:xfrm>
            <a:off x="6683829" y="1447800"/>
            <a:ext cx="4397828" cy="3329581"/>
          </a:xfrm>
        </p:spPr>
        <p:txBody>
          <a:bodyPr vert="horz" lIns="91440" tIns="45720" rIns="91440" bIns="45720" rtlCol="0" anchor="b">
            <a:normAutofit/>
          </a:bodyPr>
          <a:lstStyle/>
          <a:p>
            <a:pPr>
              <a:lnSpc>
                <a:spcPct val="90000"/>
              </a:lnSpc>
            </a:pPr>
            <a:r>
              <a:rPr lang="en-US" sz="5600" b="0" i="0" kern="1200">
                <a:solidFill>
                  <a:schemeClr val="tx2"/>
                </a:solidFill>
                <a:latin typeface="+mj-lt"/>
                <a:ea typeface="+mj-ea"/>
                <a:cs typeface="+mj-cs"/>
              </a:rPr>
              <a:t>        DESIGNING THE SOLUTION </a:t>
            </a:r>
          </a:p>
        </p:txBody>
      </p:sp>
      <p:pic>
        <p:nvPicPr>
          <p:cNvPr id="8" name="Graphic 7" descr="Lightbulb">
            <a:extLst>
              <a:ext uri="{FF2B5EF4-FFF2-40B4-BE49-F238E27FC236}">
                <a16:creationId xmlns:a16="http://schemas.microsoft.com/office/drawing/2014/main" id="{0C4F1F0B-12F8-42F5-865C-46DC3103ED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854" y="703489"/>
            <a:ext cx="5450557" cy="5450557"/>
          </a:xfrm>
          <a:prstGeom prst="rect">
            <a:avLst/>
          </a:prstGeom>
          <a:effectLst/>
        </p:spPr>
      </p:pic>
    </p:spTree>
    <p:extLst>
      <p:ext uri="{BB962C8B-B14F-4D97-AF65-F5344CB8AC3E}">
        <p14:creationId xmlns:p14="http://schemas.microsoft.com/office/powerpoint/2010/main" val="32905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Free Images : hand, light, abstract, cloud, white, number, sign, line ...">
            <a:extLst>
              <a:ext uri="{FF2B5EF4-FFF2-40B4-BE49-F238E27FC236}">
                <a16:creationId xmlns:a16="http://schemas.microsoft.com/office/drawing/2014/main" id="{05E0127A-AAEB-46D4-ADDB-5B013700C044}"/>
              </a:ext>
            </a:extLst>
          </p:cNvPr>
          <p:cNvPicPr>
            <a:picLocks noChangeAspect="1"/>
          </p:cNvPicPr>
          <p:nvPr/>
        </p:nvPicPr>
        <p:blipFill rotWithShape="1">
          <a:blip r:embed="rId2">
            <a:alphaModFix amt="35000"/>
          </a:blip>
          <a:srcRect t="20060" r="-1" b="42674"/>
          <a:stretch/>
        </p:blipFill>
        <p:spPr>
          <a:xfrm>
            <a:off x="131482" y="0"/>
            <a:ext cx="12191980" cy="6857999"/>
          </a:xfrm>
          <a:prstGeom prst="rect">
            <a:avLst/>
          </a:prstGeom>
        </p:spPr>
      </p:pic>
      <p:sp>
        <p:nvSpPr>
          <p:cNvPr id="2" name="Title 1">
            <a:extLst>
              <a:ext uri="{FF2B5EF4-FFF2-40B4-BE49-F238E27FC236}">
                <a16:creationId xmlns:a16="http://schemas.microsoft.com/office/drawing/2014/main" id="{4178D8FA-4BC9-4C04-819B-BC482DDD968B}"/>
              </a:ext>
            </a:extLst>
          </p:cNvPr>
          <p:cNvSpPr>
            <a:spLocks noGrp="1"/>
          </p:cNvSpPr>
          <p:nvPr>
            <p:ph type="title"/>
          </p:nvPr>
        </p:nvSpPr>
        <p:spPr>
          <a:xfrm>
            <a:off x="838201" y="1948329"/>
            <a:ext cx="3313164" cy="3843809"/>
          </a:xfrm>
        </p:spPr>
        <p:txBody>
          <a:bodyPr>
            <a:normAutofit/>
          </a:bodyPr>
          <a:lstStyle/>
          <a:p>
            <a:pPr algn="r"/>
            <a:r>
              <a:rPr lang="en-US" sz="4000">
                <a:solidFill>
                  <a:srgbClr val="FFFFFF"/>
                </a:solidFill>
              </a:rPr>
              <a:t>How to solve this Problem</a:t>
            </a:r>
            <a:endParaRPr lang="en-IN" sz="4000">
              <a:solidFill>
                <a:srgbClr val="FFFFFF"/>
              </a:solidFill>
            </a:endParaRPr>
          </a:p>
        </p:txBody>
      </p:sp>
      <p:sp>
        <p:nvSpPr>
          <p:cNvPr id="3" name="Content Placeholder 2">
            <a:extLst>
              <a:ext uri="{FF2B5EF4-FFF2-40B4-BE49-F238E27FC236}">
                <a16:creationId xmlns:a16="http://schemas.microsoft.com/office/drawing/2014/main" id="{D138C509-C6F5-40C2-9953-95E8CFF6C663}"/>
              </a:ext>
            </a:extLst>
          </p:cNvPr>
          <p:cNvSpPr>
            <a:spLocks noGrp="1"/>
          </p:cNvSpPr>
          <p:nvPr>
            <p:ph idx="1"/>
          </p:nvPr>
        </p:nvSpPr>
        <p:spPr>
          <a:xfrm>
            <a:off x="5155379" y="1065862"/>
            <a:ext cx="5744685" cy="5326312"/>
          </a:xfrm>
        </p:spPr>
        <p:txBody>
          <a:bodyPr vert="horz" lIns="91440" tIns="45720" rIns="91440" bIns="45720" rtlCol="0" anchor="ctr">
            <a:normAutofit/>
          </a:bodyPr>
          <a:lstStyle/>
          <a:p>
            <a:r>
              <a:rPr lang="en-US" sz="2000">
                <a:solidFill>
                  <a:srgbClr val="FFFFFF"/>
                </a:solidFill>
              </a:rPr>
              <a:t>Pattern identification</a:t>
            </a:r>
          </a:p>
          <a:p>
            <a:r>
              <a:rPr lang="en-US" sz="2000">
                <a:solidFill>
                  <a:srgbClr val="FFFFFF"/>
                </a:solidFill>
              </a:rPr>
              <a:t>Abstraction</a:t>
            </a:r>
            <a:endParaRPr lang="en-US" sz="2000">
              <a:solidFill>
                <a:srgbClr val="FFFFFF"/>
              </a:solidFill>
              <a:cs typeface="Calibri"/>
            </a:endParaRPr>
          </a:p>
          <a:p>
            <a:r>
              <a:rPr lang="en-US" sz="2000">
                <a:solidFill>
                  <a:srgbClr val="FFFFFF"/>
                </a:solidFill>
              </a:rPr>
              <a:t>Pattern recognition</a:t>
            </a:r>
            <a:endParaRPr lang="en-US" sz="2000">
              <a:solidFill>
                <a:srgbClr val="FFFFFF"/>
              </a:solidFill>
              <a:cs typeface="Calibri"/>
            </a:endParaRPr>
          </a:p>
          <a:p>
            <a:r>
              <a:rPr lang="en-US" sz="2000">
                <a:solidFill>
                  <a:srgbClr val="FFFFFF"/>
                </a:solidFill>
              </a:rPr>
              <a:t>Decomposition</a:t>
            </a:r>
            <a:endParaRPr lang="en-US" sz="2000">
              <a:solidFill>
                <a:srgbClr val="FFFFFF"/>
              </a:solidFill>
              <a:cs typeface="Calibri"/>
            </a:endParaRPr>
          </a:p>
        </p:txBody>
      </p:sp>
    </p:spTree>
    <p:extLst>
      <p:ext uri="{BB962C8B-B14F-4D97-AF65-F5344CB8AC3E}">
        <p14:creationId xmlns:p14="http://schemas.microsoft.com/office/powerpoint/2010/main" val="258101774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2" descr="minimalism, Pattern, Digital Art Wallpapers HD / Desktop and Mobile ...">
            <a:extLst>
              <a:ext uri="{FF2B5EF4-FFF2-40B4-BE49-F238E27FC236}">
                <a16:creationId xmlns:a16="http://schemas.microsoft.com/office/drawing/2014/main" id="{DD391F7B-4C70-4A0C-8AC1-F2AEB9EBA858}"/>
              </a:ext>
            </a:extLst>
          </p:cNvPr>
          <p:cNvPicPr>
            <a:picLocks noChangeAspect="1"/>
          </p:cNvPicPr>
          <p:nvPr/>
        </p:nvPicPr>
        <p:blipFill rotWithShape="1">
          <a:blip r:embed="rId2">
            <a:alphaModFix amt="35000"/>
          </a:blip>
          <a:srcRect t="9280" b="2484"/>
          <a:stretch/>
        </p:blipFill>
        <p:spPr>
          <a:xfrm>
            <a:off x="20" y="1"/>
            <a:ext cx="12191980" cy="6857999"/>
          </a:xfrm>
          <a:prstGeom prst="rect">
            <a:avLst/>
          </a:prstGeom>
        </p:spPr>
      </p:pic>
      <p:sp>
        <p:nvSpPr>
          <p:cNvPr id="2" name="Title 1">
            <a:extLst>
              <a:ext uri="{FF2B5EF4-FFF2-40B4-BE49-F238E27FC236}">
                <a16:creationId xmlns:a16="http://schemas.microsoft.com/office/drawing/2014/main" id="{51779CE4-2E83-446A-B05A-DC07C7560769}"/>
              </a:ext>
            </a:extLst>
          </p:cNvPr>
          <p:cNvSpPr>
            <a:spLocks noGrp="1"/>
          </p:cNvSpPr>
          <p:nvPr>
            <p:ph type="title"/>
          </p:nvPr>
        </p:nvSpPr>
        <p:spPr>
          <a:xfrm>
            <a:off x="142240" y="2540000"/>
            <a:ext cx="4673599" cy="1249680"/>
          </a:xfrm>
        </p:spPr>
        <p:txBody>
          <a:bodyPr>
            <a:normAutofit/>
          </a:bodyPr>
          <a:lstStyle/>
          <a:p>
            <a:pPr algn="r"/>
            <a:r>
              <a:rPr lang="en-IN" sz="4000">
                <a:solidFill>
                  <a:srgbClr val="FFFFFF"/>
                </a:solidFill>
              </a:rPr>
              <a:t>Pattern Identification</a:t>
            </a:r>
          </a:p>
        </p:txBody>
      </p:sp>
      <p:sp>
        <p:nvSpPr>
          <p:cNvPr id="3" name="Content Placeholder 2">
            <a:extLst>
              <a:ext uri="{FF2B5EF4-FFF2-40B4-BE49-F238E27FC236}">
                <a16:creationId xmlns:a16="http://schemas.microsoft.com/office/drawing/2014/main" id="{93CC17CC-D498-44E4-80FB-6BF148620D71}"/>
              </a:ext>
            </a:extLst>
          </p:cNvPr>
          <p:cNvSpPr>
            <a:spLocks noGrp="1"/>
          </p:cNvSpPr>
          <p:nvPr>
            <p:ph idx="1"/>
          </p:nvPr>
        </p:nvSpPr>
        <p:spPr>
          <a:xfrm>
            <a:off x="4815839" y="1"/>
            <a:ext cx="6596908" cy="6788988"/>
          </a:xfrm>
        </p:spPr>
        <p:txBody>
          <a:bodyPr anchor="ctr">
            <a:normAutofit/>
          </a:bodyPr>
          <a:lstStyle/>
          <a:p>
            <a:r>
              <a:rPr lang="en-IN" b="1">
                <a:solidFill>
                  <a:schemeClr val="accent3">
                    <a:lumMod val="60000"/>
                    <a:lumOff val="40000"/>
                  </a:schemeClr>
                </a:solidFill>
              </a:rPr>
              <a:t>Can it be solved by a computer?</a:t>
            </a:r>
          </a:p>
          <a:p>
            <a:r>
              <a:rPr lang="en-IN">
                <a:solidFill>
                  <a:srgbClr val="FFFFFF"/>
                </a:solidFill>
              </a:rPr>
              <a:t>Yes, load balancing can be done using programs as there is a general technique/algorithm to solve the problem</a:t>
            </a:r>
            <a:endParaRPr lang="en-IN">
              <a:solidFill>
                <a:srgbClr val="FFFFFF"/>
              </a:solidFill>
              <a:cs typeface="Calibri"/>
            </a:endParaRPr>
          </a:p>
          <a:p>
            <a:r>
              <a:rPr lang="en-IN">
                <a:solidFill>
                  <a:srgbClr val="FFFFFF"/>
                </a:solidFill>
                <a:cs typeface="Calibri"/>
              </a:rPr>
              <a:t>A lot of physics and hardware knowledge is required to design the device.</a:t>
            </a:r>
          </a:p>
          <a:p>
            <a:r>
              <a:rPr lang="en-IN">
                <a:solidFill>
                  <a:srgbClr val="FFFFFF"/>
                </a:solidFill>
              </a:rPr>
              <a:t>The device we are designing  should be heat resistant. Device cannot afford to breakdown if there is a short circuit or due to other factor . The device should be made by insulators for safety reasons. We have to design a entirely new power grid if needed or to make changes in the already existing grid.</a:t>
            </a:r>
            <a:endParaRPr lang="en-IN">
              <a:solidFill>
                <a:srgbClr val="FFFFFF"/>
              </a:solidFill>
              <a:cs typeface="Calibri"/>
            </a:endParaRPr>
          </a:p>
        </p:txBody>
      </p:sp>
    </p:spTree>
    <p:extLst>
      <p:ext uri="{BB962C8B-B14F-4D97-AF65-F5344CB8AC3E}">
        <p14:creationId xmlns:p14="http://schemas.microsoft.com/office/powerpoint/2010/main" val="327611327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Electricity Energy Co2 Sunset Free Stock Photo - Public Domain Pictures">
            <a:extLst>
              <a:ext uri="{FF2B5EF4-FFF2-40B4-BE49-F238E27FC236}">
                <a16:creationId xmlns:a16="http://schemas.microsoft.com/office/drawing/2014/main" id="{53E48496-C640-4B38-B286-6F6970800B80}"/>
              </a:ext>
            </a:extLst>
          </p:cNvPr>
          <p:cNvPicPr>
            <a:picLocks noChangeAspect="1"/>
          </p:cNvPicPr>
          <p:nvPr/>
        </p:nvPicPr>
        <p:blipFill rotWithShape="1">
          <a:blip r:embed="rId2">
            <a:alphaModFix amt="35000"/>
          </a:blip>
          <a:srcRect t="6220" b="10755"/>
          <a:stretch/>
        </p:blipFill>
        <p:spPr>
          <a:xfrm>
            <a:off x="20" y="-1"/>
            <a:ext cx="12191980" cy="6858000"/>
          </a:xfrm>
          <a:prstGeom prst="rect">
            <a:avLst/>
          </a:prstGeom>
        </p:spPr>
      </p:pic>
      <p:sp>
        <p:nvSpPr>
          <p:cNvPr id="2" name="Title 1">
            <a:extLst>
              <a:ext uri="{FF2B5EF4-FFF2-40B4-BE49-F238E27FC236}">
                <a16:creationId xmlns:a16="http://schemas.microsoft.com/office/drawing/2014/main" id="{EC1A982F-C8F8-426B-8AF2-AA3CCD0DA6EE}"/>
              </a:ext>
            </a:extLst>
          </p:cNvPr>
          <p:cNvSpPr>
            <a:spLocks noGrp="1"/>
          </p:cNvSpPr>
          <p:nvPr>
            <p:ph type="title"/>
          </p:nvPr>
        </p:nvSpPr>
        <p:spPr>
          <a:xfrm>
            <a:off x="0" y="0"/>
            <a:ext cx="12029440" cy="1076960"/>
          </a:xfrm>
        </p:spPr>
        <p:txBody>
          <a:bodyPr>
            <a:normAutofit/>
          </a:bodyPr>
          <a:lstStyle/>
          <a:p>
            <a:r>
              <a:rPr lang="en-US" dirty="0">
                <a:solidFill>
                  <a:schemeClr val="tx1"/>
                </a:solidFill>
              </a:rPr>
              <a:t>               </a:t>
            </a:r>
            <a:r>
              <a:rPr lang="en-US" b="1" dirty="0">
                <a:solidFill>
                  <a:srgbClr val="FF0000"/>
                </a:solidFill>
              </a:rPr>
              <a:t>Decomposition of the problem </a:t>
            </a:r>
            <a:endParaRPr lang="en-IN" b="1" dirty="0">
              <a:solidFill>
                <a:srgbClr val="FF0000"/>
              </a:solidFill>
            </a:endParaRPr>
          </a:p>
        </p:txBody>
      </p:sp>
      <p:sp>
        <p:nvSpPr>
          <p:cNvPr id="3" name="Content Placeholder 2">
            <a:extLst>
              <a:ext uri="{FF2B5EF4-FFF2-40B4-BE49-F238E27FC236}">
                <a16:creationId xmlns:a16="http://schemas.microsoft.com/office/drawing/2014/main" id="{3352EE87-9C34-405E-8C28-6A5AAB3B8F10}"/>
              </a:ext>
            </a:extLst>
          </p:cNvPr>
          <p:cNvSpPr>
            <a:spLocks noGrp="1"/>
          </p:cNvSpPr>
          <p:nvPr>
            <p:ph idx="1"/>
          </p:nvPr>
        </p:nvSpPr>
        <p:spPr>
          <a:xfrm>
            <a:off x="0" y="888522"/>
            <a:ext cx="12110720" cy="5969478"/>
          </a:xfrm>
        </p:spPr>
        <p:txBody>
          <a:bodyPr vert="horz" lIns="91440" tIns="45720" rIns="91440" bIns="45720" rtlCol="0">
            <a:normAutofit/>
          </a:bodyPr>
          <a:lstStyle/>
          <a:p>
            <a:pPr>
              <a:lnSpc>
                <a:spcPct val="90000"/>
              </a:lnSpc>
            </a:pPr>
            <a:r>
              <a:rPr lang="en-IN" sz="1600"/>
              <a:t>Where is it used?</a:t>
            </a:r>
            <a:endParaRPr lang="en-IN" sz="1600">
              <a:cs typeface="Calibri"/>
            </a:endParaRPr>
          </a:p>
          <a:p>
            <a:pPr lvl="1">
              <a:lnSpc>
                <a:spcPct val="90000"/>
              </a:lnSpc>
            </a:pPr>
            <a:r>
              <a:rPr lang="en-IN" sz="1600">
                <a:cs typeface="Calibri"/>
              </a:rPr>
              <a:t>Home/Industrial place.</a:t>
            </a:r>
          </a:p>
          <a:p>
            <a:pPr>
              <a:lnSpc>
                <a:spcPct val="90000"/>
              </a:lnSpc>
            </a:pPr>
            <a:r>
              <a:rPr lang="en-IN" sz="1600"/>
              <a:t>What are appliances in home?</a:t>
            </a:r>
            <a:endParaRPr lang="en-IN" sz="1600">
              <a:cs typeface="Calibri"/>
            </a:endParaRPr>
          </a:p>
          <a:p>
            <a:pPr lvl="1">
              <a:lnSpc>
                <a:spcPct val="90000"/>
              </a:lnSpc>
            </a:pPr>
            <a:r>
              <a:rPr lang="en-IN" sz="1600"/>
              <a:t>Refrigirator,AC,UPS,TV,Chimney,geaser,Waterpumps,mixer,grinder,microwavekitchen appliances,[high power load]</a:t>
            </a:r>
            <a:endParaRPr lang="en-IN" sz="1600">
              <a:cs typeface="Calibri"/>
            </a:endParaRPr>
          </a:p>
          <a:p>
            <a:pPr lvl="1">
              <a:lnSpc>
                <a:spcPct val="90000"/>
              </a:lnSpc>
            </a:pPr>
            <a:r>
              <a:rPr lang="en-IN" sz="1600"/>
              <a:t>Lights ,fans, power sockets for chargers, iron box, etc[low power loads]</a:t>
            </a:r>
            <a:endParaRPr lang="en-IN" sz="1600">
              <a:cs typeface="Calibri"/>
            </a:endParaRPr>
          </a:p>
          <a:p>
            <a:pPr lvl="1">
              <a:lnSpc>
                <a:spcPct val="90000"/>
              </a:lnSpc>
            </a:pPr>
            <a:r>
              <a:rPr lang="en-IN" sz="1600"/>
              <a:t>Computer[power change according to usage]</a:t>
            </a:r>
            <a:endParaRPr lang="en-IN" sz="1600">
              <a:cs typeface="Calibri"/>
            </a:endParaRPr>
          </a:p>
          <a:p>
            <a:pPr>
              <a:lnSpc>
                <a:spcPct val="90000"/>
              </a:lnSpc>
            </a:pPr>
            <a:r>
              <a:rPr lang="en-IN" sz="1600"/>
              <a:t>Find the current drawn for each appliances?</a:t>
            </a:r>
            <a:endParaRPr lang="en-IN" sz="1600">
              <a:cs typeface="Calibri"/>
            </a:endParaRPr>
          </a:p>
          <a:p>
            <a:pPr>
              <a:lnSpc>
                <a:spcPct val="90000"/>
              </a:lnSpc>
            </a:pPr>
            <a:r>
              <a:rPr lang="en-IN" sz="1600"/>
              <a:t>How is a load balancer built?</a:t>
            </a:r>
            <a:endParaRPr lang="en-IN" sz="1600">
              <a:cs typeface="Calibri"/>
            </a:endParaRPr>
          </a:p>
          <a:p>
            <a:pPr>
              <a:lnSpc>
                <a:spcPct val="90000"/>
              </a:lnSpc>
            </a:pPr>
            <a:r>
              <a:rPr lang="en-IN" sz="1600"/>
              <a:t>What are its components?</a:t>
            </a:r>
            <a:endParaRPr lang="en-IN" sz="1600">
              <a:cs typeface="Calibri"/>
            </a:endParaRPr>
          </a:p>
          <a:p>
            <a:pPr>
              <a:lnSpc>
                <a:spcPct val="90000"/>
              </a:lnSpc>
            </a:pPr>
            <a:r>
              <a:rPr lang="en-IN" sz="1600"/>
              <a:t>How is load been separated done before?</a:t>
            </a:r>
            <a:endParaRPr lang="en-IN" sz="1600">
              <a:cs typeface="Calibri"/>
            </a:endParaRPr>
          </a:p>
          <a:p>
            <a:pPr>
              <a:lnSpc>
                <a:spcPct val="90000"/>
              </a:lnSpc>
            </a:pPr>
            <a:r>
              <a:rPr lang="en-IN" sz="1600"/>
              <a:t>How to use a fuse here?</a:t>
            </a:r>
            <a:endParaRPr lang="en-IN" sz="1600">
              <a:cs typeface="Calibri"/>
            </a:endParaRPr>
          </a:p>
          <a:p>
            <a:pPr>
              <a:lnSpc>
                <a:spcPct val="90000"/>
              </a:lnSpc>
            </a:pPr>
            <a:r>
              <a:rPr lang="en-IN" sz="1600"/>
              <a:t>Where should we place the electric panel?</a:t>
            </a:r>
            <a:endParaRPr lang="en-IN" sz="1600">
              <a:cs typeface="Calibri"/>
            </a:endParaRPr>
          </a:p>
          <a:p>
            <a:pPr>
              <a:lnSpc>
                <a:spcPct val="90000"/>
              </a:lnSpc>
            </a:pPr>
            <a:r>
              <a:rPr lang="en-IN" sz="1600"/>
              <a:t>In which country we are using it as voltage changes and each country has separate electrical codes?</a:t>
            </a:r>
            <a:endParaRPr lang="en-IN" sz="1600">
              <a:cs typeface="Calibri"/>
            </a:endParaRPr>
          </a:p>
          <a:p>
            <a:pPr>
              <a:lnSpc>
                <a:spcPct val="90000"/>
              </a:lnSpc>
            </a:pPr>
            <a:r>
              <a:rPr lang="en-IN" sz="1600"/>
              <a:t>Also placement of breakers differ so where should we place switch breakers?</a:t>
            </a:r>
            <a:endParaRPr lang="en-IN" sz="1600">
              <a:cs typeface="Calibri"/>
            </a:endParaRPr>
          </a:p>
          <a:p>
            <a:pPr>
              <a:lnSpc>
                <a:spcPct val="90000"/>
              </a:lnSpc>
            </a:pPr>
            <a:r>
              <a:rPr lang="en-IN" sz="1600"/>
              <a:t>Which appliances need double pole and single pole breakers?</a:t>
            </a:r>
            <a:endParaRPr lang="en-IN" sz="1600">
              <a:cs typeface="Calibri"/>
            </a:endParaRPr>
          </a:p>
          <a:p>
            <a:pPr>
              <a:lnSpc>
                <a:spcPct val="90000"/>
              </a:lnSpc>
            </a:pPr>
            <a:r>
              <a:rPr lang="en-IN" sz="1600"/>
              <a:t>Which rooms require GFCI and AFCI breakers?</a:t>
            </a:r>
            <a:endParaRPr lang="en-IN" sz="1600">
              <a:cs typeface="Calibri"/>
            </a:endParaRPr>
          </a:p>
          <a:p>
            <a:pPr lvl="1">
              <a:lnSpc>
                <a:spcPct val="90000"/>
              </a:lnSpc>
            </a:pPr>
            <a:endParaRPr lang="en-IN" sz="900">
              <a:cs typeface="Calibri"/>
            </a:endParaRPr>
          </a:p>
        </p:txBody>
      </p:sp>
    </p:spTree>
    <p:extLst>
      <p:ext uri="{BB962C8B-B14F-4D97-AF65-F5344CB8AC3E}">
        <p14:creationId xmlns:p14="http://schemas.microsoft.com/office/powerpoint/2010/main" val="421903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E62666FFA55DD459D965304B7774B9D" ma:contentTypeVersion="5" ma:contentTypeDescription="Create a new document." ma:contentTypeScope="" ma:versionID="f1fc16eceac2ebecd9f688d820bc98c0">
  <xsd:schema xmlns:xsd="http://www.w3.org/2001/XMLSchema" xmlns:xs="http://www.w3.org/2001/XMLSchema" xmlns:p="http://schemas.microsoft.com/office/2006/metadata/properties" xmlns:ns3="9bc1fef6-77e3-407e-929e-3cf98b58609c" xmlns:ns4="acf19a68-b11b-459e-a993-2f90dabe782b" targetNamespace="http://schemas.microsoft.com/office/2006/metadata/properties" ma:root="true" ma:fieldsID="14c73b9267ff442310fac1f05cdc774c" ns3:_="" ns4:_="">
    <xsd:import namespace="9bc1fef6-77e3-407e-929e-3cf98b58609c"/>
    <xsd:import namespace="acf19a68-b11b-459e-a993-2f90dabe782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c1fef6-77e3-407e-929e-3cf98b5860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f19a68-b11b-459e-a993-2f90dabe782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59B448-24C3-44A4-AAA3-B35C943563DE}">
  <ds:schemaRefs>
    <ds:schemaRef ds:uri="http://schemas.microsoft.com/sharepoint/v3/contenttype/forms"/>
  </ds:schemaRefs>
</ds:datastoreItem>
</file>

<file path=customXml/itemProps2.xml><?xml version="1.0" encoding="utf-8"?>
<ds:datastoreItem xmlns:ds="http://schemas.openxmlformats.org/officeDocument/2006/customXml" ds:itemID="{05906166-0C9F-44DD-9719-1C66C5B12ABA}">
  <ds:schemaRefs>
    <ds:schemaRef ds:uri="http://www.w3.org/XML/1998/namespace"/>
    <ds:schemaRef ds:uri="http://schemas.microsoft.com/office/2006/documentManagement/types"/>
    <ds:schemaRef ds:uri="acf19a68-b11b-459e-a993-2f90dabe782b"/>
    <ds:schemaRef ds:uri="http://purl.org/dc/terms/"/>
    <ds:schemaRef ds:uri="9bc1fef6-77e3-407e-929e-3cf98b58609c"/>
    <ds:schemaRef ds:uri="http://schemas.microsoft.com/office/infopath/2007/PartnerControls"/>
    <ds:schemaRef ds:uri="http://schemas.microsoft.com/office/2006/metadata/properties"/>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925624BC-8762-4422-98D7-4540ECED4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c1fef6-77e3-407e-929e-3cf98b58609c"/>
    <ds:schemaRef ds:uri="acf19a68-b11b-459e-a993-2f90dabe78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TotalTime>
  <Words>2812</Words>
  <Application>Microsoft Office PowerPoint</Application>
  <PresentationFormat>Widescreen</PresentationFormat>
  <Paragraphs>180</Paragraphs>
  <Slides>32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Abadi</vt:lpstr>
      <vt:lpstr>Aharoni</vt:lpstr>
      <vt:lpstr>Algerian</vt:lpstr>
      <vt:lpstr>AngsanaUPC</vt:lpstr>
      <vt:lpstr>Arial</vt:lpstr>
      <vt:lpstr>Calibri</vt:lpstr>
      <vt:lpstr>Calibri Light</vt:lpstr>
      <vt:lpstr>Office Theme</vt:lpstr>
      <vt:lpstr>Problem statement </vt:lpstr>
      <vt:lpstr>Electrical Basics to understand  this problem</vt:lpstr>
      <vt:lpstr>How electricity Reaches our home</vt:lpstr>
      <vt:lpstr>SWITCH BREAKERS</vt:lpstr>
      <vt:lpstr>OUR UNDERSTANDING OF THE PROBLEM</vt:lpstr>
      <vt:lpstr>        DESIGNING THE SOLUTION </vt:lpstr>
      <vt:lpstr>How to solve this Problem</vt:lpstr>
      <vt:lpstr>Pattern Identification</vt:lpstr>
      <vt:lpstr>               Decomposition of the problem </vt:lpstr>
      <vt:lpstr>   Pattern Recognition[Server Load Balancing]</vt:lpstr>
      <vt:lpstr>SIMILARITY FROM SERVER LOAD BALANCING</vt:lpstr>
      <vt:lpstr>A Solution idea</vt:lpstr>
      <vt:lpstr>Alternate idea for the solution</vt:lpstr>
      <vt:lpstr>Practically possible solution as of now</vt:lpstr>
      <vt:lpstr>HOW TO IMPLEMENT THIS IN FLOWGRAMMING?</vt:lpstr>
      <vt:lpstr>PowerPoint Presentation</vt:lpstr>
      <vt:lpstr>PowerPoint Presentation</vt:lpstr>
      <vt:lpstr>Virtual simulation</vt:lpstr>
      <vt:lpstr>    CHECKING</vt:lpstr>
      <vt:lpstr>PowerPoint Presentation</vt:lpstr>
      <vt:lpstr>   SWITCH BREAKER</vt:lpstr>
      <vt:lpstr>Switch breaker</vt:lpstr>
      <vt:lpstr>Code for switch breaker</vt:lpstr>
      <vt:lpstr>ELECTRIC PANEL</vt:lpstr>
      <vt:lpstr>   Electric panel code</vt:lpstr>
      <vt:lpstr>    NEUTRAL</vt:lpstr>
      <vt:lpstr>Load balancer Demo</vt:lpstr>
      <vt:lpstr>How is it solved using programming?</vt:lpstr>
      <vt:lpstr>    C code for Load balancer demo</vt:lpstr>
      <vt:lpstr>Calculating highest power drawing appliance in circuit 1 and 2</vt:lpstr>
      <vt:lpstr>      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Barath Kumar J - [CSEF.1013459]</dc:creator>
  <cp:lastModifiedBy>Chunduru Rohith Kumar - [CB.EN.U4CSE21612]</cp:lastModifiedBy>
  <cp:revision>7</cp:revision>
  <dcterms:created xsi:type="dcterms:W3CDTF">2021-11-07T12:35:16Z</dcterms:created>
  <dcterms:modified xsi:type="dcterms:W3CDTF">2023-08-17T15:31:25Z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0x0101003E62666FFA55DD459D965304B7774B9D</vt:lpwstr>
  </property>
</Properties>
</file>